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7772400" cx="10058400"/>
  <p:notesSz cx="7077075" cy="9369425"/>
  <p:embeddedFontLst>
    <p:embeddedFont>
      <p:font typeface="Garamond"/>
      <p:regular r:id="rId11"/>
      <p:bold r:id="rId12"/>
      <p:italic r:id="rId13"/>
      <p:boldItalic r:id="rId14"/>
    </p:embeddedFont>
    <p:embeddedFont>
      <p:font typeface="EB 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000000"/>
          </p15:clr>
        </p15:guide>
        <p15:guide id="2" pos="3168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hIUQsKMVZ6SyE0UgudXuJgvr+b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29C1A4-56BF-45D1-B415-62C18DB8DB8B}">
  <a:tblStyle styleId="{AE29C1A4-56BF-45D1-B415-62C18DB8DB8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</a:seCell>
    <a:swCell>
      <a:tcTxStyle b="on" i="off">
        <a:font>
          <a:latin typeface="Arial"/>
          <a:ea typeface="Arial"/>
          <a:cs typeface="Arial"/>
        </a:font>
        <a:schemeClr val="dk1"/>
      </a:tcTx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  <a:tblStyle styleId="{D6D95C72-C181-4128-A4A8-80B778A7CC2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CF3CCFC-49F4-4968-94EA-6FE910BD817C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regular.fntdata"/><Relationship Id="rId10" Type="http://schemas.openxmlformats.org/officeDocument/2006/relationships/slide" Target="slides/slide4.xml"/><Relationship Id="rId13" Type="http://schemas.openxmlformats.org/officeDocument/2006/relationships/font" Target="fonts/Garamond-italic.fntdata"/><Relationship Id="rId12" Type="http://schemas.openxmlformats.org/officeDocument/2006/relationships/font" Target="fonts/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EBGaramond-regular.fntdata"/><Relationship Id="rId14" Type="http://schemas.openxmlformats.org/officeDocument/2006/relationships/font" Target="fonts/Garamond-boldItalic.fntdata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EBGaramon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670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08438" y="0"/>
            <a:ext cx="30670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92250" y="1171575"/>
            <a:ext cx="409257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8025" y="4508500"/>
            <a:ext cx="5661025" cy="368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99525"/>
            <a:ext cx="30670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08438" y="8899525"/>
            <a:ext cx="30670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4497f8b8_1_0:notes"/>
          <p:cNvSpPr txBox="1"/>
          <p:nvPr>
            <p:ph idx="1" type="body"/>
          </p:nvPr>
        </p:nvSpPr>
        <p:spPr>
          <a:xfrm>
            <a:off x="708025" y="4508500"/>
            <a:ext cx="56610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Add 1-3-9 Explanation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Write your own Obey Survey</a:t>
            </a:r>
            <a:endParaRPr/>
          </a:p>
        </p:txBody>
      </p:sp>
      <p:sp>
        <p:nvSpPr>
          <p:cNvPr id="86" name="Google Shape;86;g8c4497f8b8_1_0:notes"/>
          <p:cNvSpPr/>
          <p:nvPr>
            <p:ph idx="2" type="sldImg"/>
          </p:nvPr>
        </p:nvSpPr>
        <p:spPr>
          <a:xfrm>
            <a:off x="1492250" y="1171575"/>
            <a:ext cx="4092600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b39b2ca6_0_14:notes"/>
          <p:cNvSpPr/>
          <p:nvPr>
            <p:ph idx="2" type="sldImg"/>
          </p:nvPr>
        </p:nvSpPr>
        <p:spPr>
          <a:xfrm>
            <a:off x="1492250" y="1171575"/>
            <a:ext cx="4092600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b39b2ca6_0_14:notes"/>
          <p:cNvSpPr txBox="1"/>
          <p:nvPr>
            <p:ph idx="1" type="body"/>
          </p:nvPr>
        </p:nvSpPr>
        <p:spPr>
          <a:xfrm>
            <a:off x="708025" y="4508500"/>
            <a:ext cx="5661000" cy="368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Prayer wheel-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Praise, Lost (oikos), NPL Vision, 1-3-9, Church, Review SM, Personal Needs, Meditate on the Word, Confession, Guidance, Silence, Thanksgiving</a:t>
            </a:r>
            <a:endParaRPr/>
          </a:p>
        </p:txBody>
      </p:sp>
      <p:sp>
        <p:nvSpPr>
          <p:cNvPr id="135" name="Google Shape;135;g8db39b2ca6_0_14:notes"/>
          <p:cNvSpPr txBox="1"/>
          <p:nvPr>
            <p:ph idx="12" type="sldNum"/>
          </p:nvPr>
        </p:nvSpPr>
        <p:spPr>
          <a:xfrm>
            <a:off x="4008438" y="8899525"/>
            <a:ext cx="3066900" cy="46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db39b2ca6_0_130:notes"/>
          <p:cNvSpPr/>
          <p:nvPr>
            <p:ph idx="2" type="sldImg"/>
          </p:nvPr>
        </p:nvSpPr>
        <p:spPr>
          <a:xfrm>
            <a:off x="1492250" y="1171575"/>
            <a:ext cx="4092600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db39b2ca6_0_130:notes"/>
          <p:cNvSpPr txBox="1"/>
          <p:nvPr>
            <p:ph idx="1" type="body"/>
          </p:nvPr>
        </p:nvSpPr>
        <p:spPr>
          <a:xfrm>
            <a:off x="708025" y="4508500"/>
            <a:ext cx="5661000" cy="368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8db39b2ca6_0_130:notes"/>
          <p:cNvSpPr txBox="1"/>
          <p:nvPr>
            <p:ph idx="12" type="sldNum"/>
          </p:nvPr>
        </p:nvSpPr>
        <p:spPr>
          <a:xfrm>
            <a:off x="4008438" y="8899525"/>
            <a:ext cx="3066900" cy="46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db39b2ca6_0_69:notes"/>
          <p:cNvSpPr/>
          <p:nvPr>
            <p:ph idx="2" type="sldImg"/>
          </p:nvPr>
        </p:nvSpPr>
        <p:spPr>
          <a:xfrm>
            <a:off x="1492250" y="1171575"/>
            <a:ext cx="4092600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db39b2ca6_0_69:notes"/>
          <p:cNvSpPr txBox="1"/>
          <p:nvPr>
            <p:ph idx="1" type="body"/>
          </p:nvPr>
        </p:nvSpPr>
        <p:spPr>
          <a:xfrm>
            <a:off x="708025" y="4508500"/>
            <a:ext cx="5661000" cy="368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8db39b2ca6_0_69:notes"/>
          <p:cNvSpPr txBox="1"/>
          <p:nvPr>
            <p:ph idx="12" type="sldNum"/>
          </p:nvPr>
        </p:nvSpPr>
        <p:spPr>
          <a:xfrm>
            <a:off x="4008438" y="8899525"/>
            <a:ext cx="3066900" cy="46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2563442" y="197115"/>
            <a:ext cx="4931516" cy="8675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4989089" y="2622762"/>
            <a:ext cx="6586750" cy="2168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588539" y="516784"/>
            <a:ext cx="6586750" cy="6380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subTitle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980"/>
              <a:buNone/>
              <a:defRPr sz="197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1" sz="1979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1" sz="1979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Char char="•"/>
              <a:defRPr sz="3520"/>
            </a:lvl1pPr>
            <a:lvl2pPr indent="-42418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3080"/>
            </a:lvl2pPr>
            <a:lvl3pPr indent="-396239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640"/>
            </a:lvl3pPr>
            <a:lvl4pPr indent="-3683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Arial"/>
              <a:buNone/>
              <a:defRPr b="0" i="0" sz="3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None/>
              <a:defRPr b="0" i="0" sz="3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None/>
              <a:defRPr b="0" i="0" sz="2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Calibri"/>
              <a:buNone/>
              <a:defRPr b="0" i="0" sz="4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18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b="0" i="0" sz="3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noplaceleftarmy.net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4497f8b8_1_0"/>
          <p:cNvSpPr txBox="1"/>
          <p:nvPr/>
        </p:nvSpPr>
        <p:spPr>
          <a:xfrm>
            <a:off x="2570101" y="207125"/>
            <a:ext cx="49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MIDTERM DISCIPLESHIP PLAN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8c4497f8b8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6575" y="2200400"/>
            <a:ext cx="2291400" cy="21439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8c4497f8b8_1_0"/>
          <p:cNvSpPr txBox="1"/>
          <p:nvPr/>
        </p:nvSpPr>
        <p:spPr>
          <a:xfrm>
            <a:off x="5944329" y="2093600"/>
            <a:ext cx="25728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00" lIns="75425" spcFirstLastPara="1" rIns="75425" wrap="square" tIns="37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1.  Member Care </a:t>
            </a:r>
            <a:endParaRPr b="0" i="0" sz="13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2.  Loving Accountability</a:t>
            </a:r>
            <a:r>
              <a:rPr b="0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3.  Worship and Prayer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4.  </a:t>
            </a:r>
            <a:r>
              <a:rPr b="1" i="0" lang="en-US" sz="13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Vision Cast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5.  New Scripture</a:t>
            </a:r>
            <a:endParaRPr b="1" i="0" sz="13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   Head: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SWORD</a:t>
            </a: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1" i="0" sz="13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   Heart: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How does this passage</a:t>
            </a:r>
            <a:endParaRPr b="0" i="0" sz="13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   make you feel?</a:t>
            </a:r>
            <a:endParaRPr b="0" i="0" sz="13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   Hands: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Practice</a:t>
            </a: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6. </a:t>
            </a:r>
            <a:r>
              <a:rPr b="1" i="0" lang="en-US" sz="13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13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Practice 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7.  Obedience to Holy Spirit 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8c4497f8b8_1_0"/>
          <p:cNvSpPr/>
          <p:nvPr/>
        </p:nvSpPr>
        <p:spPr>
          <a:xfrm>
            <a:off x="5912479" y="2162974"/>
            <a:ext cx="114300" cy="5934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8c4497f8b8_1_0"/>
          <p:cNvSpPr/>
          <p:nvPr/>
        </p:nvSpPr>
        <p:spPr>
          <a:xfrm>
            <a:off x="5912479" y="2776777"/>
            <a:ext cx="114300" cy="12051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8c4497f8b8_1_0"/>
          <p:cNvSpPr/>
          <p:nvPr/>
        </p:nvSpPr>
        <p:spPr>
          <a:xfrm>
            <a:off x="5912479" y="4022034"/>
            <a:ext cx="114300" cy="3978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8c4497f8b8_1_0"/>
          <p:cNvSpPr txBox="1"/>
          <p:nvPr/>
        </p:nvSpPr>
        <p:spPr>
          <a:xfrm rot="-5400000">
            <a:off x="5553775" y="2284063"/>
            <a:ext cx="460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00" lIns="75425" spcFirstLastPara="1" rIns="75425" wrap="square" tIns="37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1/3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8c4497f8b8_1_0"/>
          <p:cNvSpPr txBox="1"/>
          <p:nvPr/>
        </p:nvSpPr>
        <p:spPr>
          <a:xfrm rot="-5400000">
            <a:off x="5553776" y="3238252"/>
            <a:ext cx="460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00" lIns="75425" spcFirstLastPara="1" rIns="75425" wrap="square" tIns="37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2/3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8c4497f8b8_1_0"/>
          <p:cNvSpPr txBox="1"/>
          <p:nvPr/>
        </p:nvSpPr>
        <p:spPr>
          <a:xfrm rot="-5400000">
            <a:off x="5553825" y="4060603"/>
            <a:ext cx="460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00" lIns="75425" spcFirstLastPara="1" rIns="75425" wrap="square" tIns="37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3/3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8c4497f8b8_1_0"/>
          <p:cNvSpPr txBox="1"/>
          <p:nvPr/>
        </p:nvSpPr>
        <p:spPr>
          <a:xfrm>
            <a:off x="5672471" y="848787"/>
            <a:ext cx="41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TRAINING TO MASTERY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8c4497f8b8_1_0"/>
          <p:cNvSpPr txBox="1"/>
          <p:nvPr/>
        </p:nvSpPr>
        <p:spPr>
          <a:xfrm>
            <a:off x="5556925" y="1290925"/>
            <a:ext cx="451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Mastery</a:t>
            </a:r>
            <a:r>
              <a:rPr b="0" i="0" lang="en-US" sz="1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(Luke 6:40): </a:t>
            </a:r>
            <a:r>
              <a:rPr b="0" i="0" lang="en-US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when one disciple can </a:t>
            </a:r>
            <a:r>
              <a:rPr b="1" i="0" lang="en-US" sz="12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train </a:t>
            </a:r>
            <a:r>
              <a:rPr b="0" i="0" lang="en-US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other disciples to </a:t>
            </a:r>
            <a:r>
              <a:rPr b="1" i="0" lang="en-US" sz="12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reproduce </a:t>
            </a:r>
            <a:r>
              <a:rPr b="0" i="0" lang="en-US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a simple tool, </a:t>
            </a:r>
            <a:r>
              <a:rPr b="1" i="0" lang="en-US" sz="12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articulate </a:t>
            </a:r>
            <a:r>
              <a:rPr b="0" i="0" lang="en-US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the Scriptural principle behind that tool, and </a:t>
            </a:r>
            <a:r>
              <a:rPr b="1" i="0" lang="en-US" sz="1200" u="sng" cap="none" strike="noStrike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evaluate </a:t>
            </a:r>
            <a:r>
              <a:rPr b="0" i="0" lang="en-US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the tool being reproduced in churches and networks.</a:t>
            </a:r>
            <a:endParaRPr b="0" i="0" sz="12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99" name="Google Shape;99;g8c4497f8b8_1_0"/>
          <p:cNvGraphicFramePr/>
          <p:nvPr/>
        </p:nvGraphicFramePr>
        <p:xfrm>
          <a:off x="152792" y="73513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{AE29C1A4-56BF-45D1-B415-62C18DB8DB8B}</a:tableStyleId>
              </a:tblPr>
              <a:tblGrid>
                <a:gridCol w="1285200"/>
                <a:gridCol w="1211150"/>
                <a:gridCol w="1302700"/>
                <a:gridCol w="1433225"/>
              </a:tblGrid>
              <a:tr h="47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5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LESSON</a:t>
                      </a:r>
                      <a:endParaRPr b="1" sz="125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5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PASSAGE</a:t>
                      </a:r>
                      <a:endParaRPr b="1" sz="125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5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SCRIPTURE TO MEMORIZE</a:t>
                      </a:r>
                      <a:endParaRPr b="1" sz="125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5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PRACTICE</a:t>
                      </a:r>
                      <a:endParaRPr b="1" sz="125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1.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Rooted in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Scripture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John 1:1-18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John 1:14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Cornerstone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2. Own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Your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Oikos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John 1:29-51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Acts 1:8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100 Person Oikos / Red-Yellow-Green Lights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3.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Share our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Identity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Mark 5:1-20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Mark 1:15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MAWL Testimony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4.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Share the 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Gospel of the 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Kingdom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Matthew 9:35-10:8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Matthew 9:37-38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MAWL Two Kingdoms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5.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Identify the 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Faithful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John 17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 Timothy 2:2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1-3-9 / Downstream A-Team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6.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Rely on God 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Matthew 6:5-16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Matthew 6:9-13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Prayer Wheel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7</a:t>
                      </a: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Humbly receive 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&amp; apply feedback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from the Church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Matthew 25:14-30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John 14:21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Iron on Iron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8. Meditate on the 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Word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Matthew 4:1-11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Matthew 4:4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Mid-Term Discipleship Scripture Memory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9. Embrace your 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Identity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 Cor 5:14-6:1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Galatians 2:20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New Creation Illustration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10</a:t>
                      </a: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Forgive as God 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forgives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Matthew 18:21-36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Matthew 6:14-15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Lord’s Supper / Relationship Inventory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11</a:t>
                      </a: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 Vision for 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Generations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 Timothy 1:13-2:7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Matthew 28:18-20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MAWL Multiplication Strategy: Ask your leader to watch your 3/3 church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12</a:t>
                      </a:r>
                      <a:r>
                        <a:rPr lang="en-US" sz="1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 </a:t>
                      </a: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Prioritize Christ </a:t>
                      </a:r>
                      <a:b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</a:b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centered Church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Mark 3:13-35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John 13:34-35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6 Hour Guideline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13. Be Faithful</a:t>
                      </a:r>
                      <a:endParaRPr sz="1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Luke 12:35-48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Obey Survey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0" name="Google Shape;100;g8c4497f8b8_1_0"/>
          <p:cNvGrpSpPr/>
          <p:nvPr/>
        </p:nvGrpSpPr>
        <p:grpSpPr>
          <a:xfrm>
            <a:off x="12481152" y="4548167"/>
            <a:ext cx="3177460" cy="1089509"/>
            <a:chOff x="6393125" y="4559071"/>
            <a:chExt cx="3282500" cy="1093885"/>
          </a:xfrm>
        </p:grpSpPr>
        <p:cxnSp>
          <p:nvCxnSpPr>
            <p:cNvPr id="101" name="Google Shape;101;g8c4497f8b8_1_0"/>
            <p:cNvCxnSpPr/>
            <p:nvPr/>
          </p:nvCxnSpPr>
          <p:spPr>
            <a:xfrm flipH="1">
              <a:off x="9079037" y="4968452"/>
              <a:ext cx="12000" cy="680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" name="Google Shape;102;g8c4497f8b8_1_0"/>
            <p:cNvCxnSpPr/>
            <p:nvPr/>
          </p:nvCxnSpPr>
          <p:spPr>
            <a:xfrm flipH="1">
              <a:off x="8379851" y="4964909"/>
              <a:ext cx="12000" cy="680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g8c4497f8b8_1_0"/>
            <p:cNvCxnSpPr/>
            <p:nvPr/>
          </p:nvCxnSpPr>
          <p:spPr>
            <a:xfrm flipH="1">
              <a:off x="7745807" y="4972856"/>
              <a:ext cx="12000" cy="680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g8c4497f8b8_1_0"/>
            <p:cNvCxnSpPr/>
            <p:nvPr/>
          </p:nvCxnSpPr>
          <p:spPr>
            <a:xfrm flipH="1">
              <a:off x="7151494" y="4968452"/>
              <a:ext cx="12000" cy="680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g8c4497f8b8_1_0"/>
            <p:cNvCxnSpPr/>
            <p:nvPr/>
          </p:nvCxnSpPr>
          <p:spPr>
            <a:xfrm flipH="1">
              <a:off x="9663625" y="4968452"/>
              <a:ext cx="12000" cy="680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6" name="Google Shape;106;g8c4497f8b8_1_0"/>
            <p:cNvSpPr txBox="1"/>
            <p:nvPr/>
          </p:nvSpPr>
          <p:spPr>
            <a:xfrm>
              <a:off x="8099518" y="4559071"/>
              <a:ext cx="572700" cy="2235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Sower</a:t>
              </a:r>
              <a:endPara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107" name="Google Shape;107;g8c4497f8b8_1_0"/>
            <p:cNvCxnSpPr>
              <a:stCxn id="106" idx="1"/>
              <a:endCxn id="108" idx="0"/>
            </p:cNvCxnSpPr>
            <p:nvPr/>
          </p:nvCxnSpPr>
          <p:spPr>
            <a:xfrm flipH="1">
              <a:off x="7437718" y="4670821"/>
              <a:ext cx="661800" cy="25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09" name="Google Shape;109;g8c4497f8b8_1_0"/>
            <p:cNvCxnSpPr>
              <a:stCxn id="106" idx="2"/>
            </p:cNvCxnSpPr>
            <p:nvPr/>
          </p:nvCxnSpPr>
          <p:spPr>
            <a:xfrm flipH="1">
              <a:off x="8102068" y="4782571"/>
              <a:ext cx="283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0" name="Google Shape;110;g8c4497f8b8_1_0"/>
            <p:cNvCxnSpPr>
              <a:stCxn id="106" idx="2"/>
              <a:endCxn id="111" idx="0"/>
            </p:cNvCxnSpPr>
            <p:nvPr/>
          </p:nvCxnSpPr>
          <p:spPr>
            <a:xfrm>
              <a:off x="8385868" y="4782571"/>
              <a:ext cx="349500" cy="13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2" name="Google Shape;112;g8c4497f8b8_1_0"/>
            <p:cNvCxnSpPr>
              <a:stCxn id="106" idx="3"/>
              <a:endCxn id="113" idx="0"/>
            </p:cNvCxnSpPr>
            <p:nvPr/>
          </p:nvCxnSpPr>
          <p:spPr>
            <a:xfrm>
              <a:off x="8672218" y="4670821"/>
              <a:ext cx="682500" cy="25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08" name="Google Shape;108;g8c4497f8b8_1_0"/>
            <p:cNvSpPr txBox="1"/>
            <p:nvPr/>
          </p:nvSpPr>
          <p:spPr>
            <a:xfrm>
              <a:off x="7151453" y="4920995"/>
              <a:ext cx="5727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4" name="Google Shape;114;g8c4497f8b8_1_0"/>
            <p:cNvSpPr txBox="1"/>
            <p:nvPr/>
          </p:nvSpPr>
          <p:spPr>
            <a:xfrm>
              <a:off x="7782487" y="4920995"/>
              <a:ext cx="5727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2</a:t>
              </a:r>
              <a:endPara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1" name="Google Shape;111;g8c4497f8b8_1_0"/>
            <p:cNvSpPr txBox="1"/>
            <p:nvPr/>
          </p:nvSpPr>
          <p:spPr>
            <a:xfrm>
              <a:off x="8449111" y="4920995"/>
              <a:ext cx="5727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3</a:t>
              </a:r>
              <a:endPara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3" name="Google Shape;113;g8c4497f8b8_1_0"/>
            <p:cNvSpPr txBox="1"/>
            <p:nvPr/>
          </p:nvSpPr>
          <p:spPr>
            <a:xfrm>
              <a:off x="9068287" y="4920995"/>
              <a:ext cx="5727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5" name="Google Shape;115;g8c4497f8b8_1_0"/>
            <p:cNvSpPr txBox="1"/>
            <p:nvPr/>
          </p:nvSpPr>
          <p:spPr>
            <a:xfrm>
              <a:off x="6501722" y="4963411"/>
              <a:ext cx="6618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Parable</a:t>
              </a:r>
              <a:endPara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6" name="Google Shape;116;g8c4497f8b8_1_0"/>
            <p:cNvSpPr txBox="1"/>
            <p:nvPr/>
          </p:nvSpPr>
          <p:spPr>
            <a:xfrm>
              <a:off x="6393125" y="5411924"/>
              <a:ext cx="7704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Meaning</a:t>
              </a:r>
              <a:endPara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17" name="Google Shape;117;g8c4497f8b8_1_0"/>
          <p:cNvSpPr txBox="1"/>
          <p:nvPr/>
        </p:nvSpPr>
        <p:spPr>
          <a:xfrm>
            <a:off x="12525799" y="5812011"/>
            <a:ext cx="34554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These lessons are designed to help you train your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8c4497f8b8_1_0"/>
          <p:cNvSpPr txBox="1"/>
          <p:nvPr/>
        </p:nvSpPr>
        <p:spPr>
          <a:xfrm>
            <a:off x="5672471" y="4741262"/>
            <a:ext cx="41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TOOLS FOR PRACTICE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9" name="Google Shape;119;g8c4497f8b8_1_0"/>
          <p:cNvGraphicFramePr/>
          <p:nvPr/>
        </p:nvGraphicFramePr>
        <p:xfrm>
          <a:off x="5648167" y="6060286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{AE29C1A4-56BF-45D1-B415-62C18DB8DB8B}</a:tableStyleId>
              </a:tblPr>
              <a:tblGrid>
                <a:gridCol w="513825"/>
                <a:gridCol w="615300"/>
                <a:gridCol w="482900"/>
                <a:gridCol w="586600"/>
              </a:tblGrid>
              <a:tr h="38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Chapters per day</a:t>
                      </a:r>
                      <a:endParaRPr sz="1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Old Testament</a:t>
                      </a:r>
                      <a:endParaRPr sz="1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Gospels</a:t>
                      </a:r>
                      <a:endParaRPr sz="1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New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Testament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76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7625" marB="0" marR="7625" marL="36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0" name="Google Shape;120;g8c4497f8b8_1_0"/>
          <p:cNvSpPr txBox="1"/>
          <p:nvPr/>
        </p:nvSpPr>
        <p:spPr>
          <a:xfrm>
            <a:off x="5604449" y="5108650"/>
            <a:ext cx="25764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 CORNERSTONE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g8c4497f8b8_1_0"/>
          <p:cNvSpPr txBox="1"/>
          <p:nvPr/>
        </p:nvSpPr>
        <p:spPr>
          <a:xfrm>
            <a:off x="5604450" y="5396553"/>
            <a:ext cx="45591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Based upon your capacity,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develop a plan for reading the entire bible, while keeping your eyes fixed on Jesus in the gospels. </a:t>
            </a: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 recommend splitting up your time in the Word as follows: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22" name="Google Shape;122;g8c4497f8b8_1_0"/>
          <p:cNvGrpSpPr/>
          <p:nvPr/>
        </p:nvGrpSpPr>
        <p:grpSpPr>
          <a:xfrm>
            <a:off x="7864211" y="5961029"/>
            <a:ext cx="1987573" cy="1335108"/>
            <a:chOff x="7976191" y="1403060"/>
            <a:chExt cx="2162756" cy="1589036"/>
          </a:xfrm>
        </p:grpSpPr>
        <p:sp>
          <p:nvSpPr>
            <p:cNvPr id="123" name="Google Shape;123;g8c4497f8b8_1_0"/>
            <p:cNvSpPr/>
            <p:nvPr/>
          </p:nvSpPr>
          <p:spPr>
            <a:xfrm rot="2912413">
              <a:off x="8644252" y="2101486"/>
              <a:ext cx="755784" cy="73092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8c4497f8b8_1_0"/>
            <p:cNvSpPr/>
            <p:nvPr/>
          </p:nvSpPr>
          <p:spPr>
            <a:xfrm rot="2912651">
              <a:off x="9202743" y="1631566"/>
              <a:ext cx="730920" cy="73092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g8c4497f8b8_1_0"/>
            <p:cNvSpPr/>
            <p:nvPr/>
          </p:nvSpPr>
          <p:spPr>
            <a:xfrm rot="2912651">
              <a:off x="8171124" y="1553450"/>
              <a:ext cx="730920" cy="73092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g8c4497f8b8_1_0"/>
            <p:cNvSpPr txBox="1"/>
            <p:nvPr/>
          </p:nvSpPr>
          <p:spPr>
            <a:xfrm>
              <a:off x="7976191" y="1674112"/>
              <a:ext cx="1120800" cy="4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OLD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TESTAMENT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8c4497f8b8_1_0"/>
            <p:cNvSpPr txBox="1"/>
            <p:nvPr/>
          </p:nvSpPr>
          <p:spPr>
            <a:xfrm>
              <a:off x="8997447" y="1674132"/>
              <a:ext cx="1141500" cy="4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NEW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TESTAMENT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8c4497f8b8_1_0"/>
            <p:cNvSpPr txBox="1"/>
            <p:nvPr/>
          </p:nvSpPr>
          <p:spPr>
            <a:xfrm>
              <a:off x="8530137" y="2362557"/>
              <a:ext cx="9675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JESUS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9" name="Google Shape;129;g8c4497f8b8_1_0"/>
            <p:cNvCxnSpPr/>
            <p:nvPr/>
          </p:nvCxnSpPr>
          <p:spPr>
            <a:xfrm>
              <a:off x="8498093" y="2066575"/>
              <a:ext cx="296100" cy="335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30" name="Google Shape;130;g8c4497f8b8_1_0"/>
            <p:cNvCxnSpPr/>
            <p:nvPr/>
          </p:nvCxnSpPr>
          <p:spPr>
            <a:xfrm flipH="1">
              <a:off x="9198843" y="2077508"/>
              <a:ext cx="331500" cy="313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31" name="Google Shape;131;g8c4497f8b8_1_0"/>
          <p:cNvSpPr txBox="1"/>
          <p:nvPr/>
        </p:nvSpPr>
        <p:spPr>
          <a:xfrm>
            <a:off x="5604451" y="7328875"/>
            <a:ext cx="3959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Note:  5 chapters will take you through the entire bible in a year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b39b2ca6_0_14"/>
          <p:cNvSpPr txBox="1"/>
          <p:nvPr/>
        </p:nvSpPr>
        <p:spPr>
          <a:xfrm>
            <a:off x="2989317" y="194092"/>
            <a:ext cx="41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TOOLS </a:t>
            </a: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FOR PRACTICE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(cont.)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g8db39b2ca6_0_14"/>
          <p:cNvCxnSpPr/>
          <p:nvPr/>
        </p:nvCxnSpPr>
        <p:spPr>
          <a:xfrm>
            <a:off x="293177" y="1411320"/>
            <a:ext cx="434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  <p:sp>
        <p:nvSpPr>
          <p:cNvPr id="139" name="Google Shape;139;g8db39b2ca6_0_14"/>
          <p:cNvSpPr txBox="1"/>
          <p:nvPr/>
        </p:nvSpPr>
        <p:spPr>
          <a:xfrm>
            <a:off x="200899" y="1394900"/>
            <a:ext cx="3625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RED YELLOW, GREEN LIGHTS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0" name="Google Shape;140;g8db39b2ca6_0_14"/>
          <p:cNvSpPr txBox="1"/>
          <p:nvPr/>
        </p:nvSpPr>
        <p:spPr>
          <a:xfrm>
            <a:off x="293175" y="1518438"/>
            <a:ext cx="40170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the full flow chart, find it on the Lessons &amp; Resources page at www.noplaceleftarmy.net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" name="Google Shape;141;g8db39b2ca6_0_14"/>
          <p:cNvSpPr txBox="1"/>
          <p:nvPr/>
        </p:nvSpPr>
        <p:spPr>
          <a:xfrm>
            <a:off x="200899" y="6337750"/>
            <a:ext cx="29730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3b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MAWL TESTIMONY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g8db39b2ca6_0_14"/>
          <p:cNvSpPr txBox="1"/>
          <p:nvPr/>
        </p:nvSpPr>
        <p:spPr>
          <a:xfrm>
            <a:off x="254850" y="6605016"/>
            <a:ext cx="4413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Partner up and share your testimony with one another.  Allow the other person to answer and practice responding to their answer.  Switch roles.  Once both partner have had a turn, rotate partners.  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Set a time with a leader in your church to meet and MAWL sharing your testimony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43" name="Google Shape;143;g8db39b2ca6_0_14"/>
          <p:cNvCxnSpPr/>
          <p:nvPr/>
        </p:nvCxnSpPr>
        <p:spPr>
          <a:xfrm>
            <a:off x="5199527" y="2755195"/>
            <a:ext cx="434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  <p:cxnSp>
        <p:nvCxnSpPr>
          <p:cNvPr id="144" name="Google Shape;144;g8db39b2ca6_0_14"/>
          <p:cNvCxnSpPr/>
          <p:nvPr/>
        </p:nvCxnSpPr>
        <p:spPr>
          <a:xfrm>
            <a:off x="287102" y="3910057"/>
            <a:ext cx="434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  <p:sp>
        <p:nvSpPr>
          <p:cNvPr id="145" name="Google Shape;145;g8db39b2ca6_0_14"/>
          <p:cNvSpPr txBox="1"/>
          <p:nvPr/>
        </p:nvSpPr>
        <p:spPr>
          <a:xfrm>
            <a:off x="4952998" y="503766"/>
            <a:ext cx="49182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MAWL TWO KINGDOMS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g8db39b2ca6_0_14"/>
          <p:cNvSpPr txBox="1"/>
          <p:nvPr/>
        </p:nvSpPr>
        <p:spPr>
          <a:xfrm>
            <a:off x="4952999" y="2742463"/>
            <a:ext cx="3349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A-TEAM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" name="Google Shape;147;g8db39b2ca6_0_14"/>
          <p:cNvSpPr txBox="1"/>
          <p:nvPr/>
        </p:nvSpPr>
        <p:spPr>
          <a:xfrm>
            <a:off x="5149350" y="3045138"/>
            <a:ext cx="45306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Print off the A-team card at noplaceleftarmy.net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Review the A-team card as a church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 an emerging leader within your church and get an A-team with that person this week. 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" name="Google Shape;148;g8db39b2ca6_0_14"/>
          <p:cNvSpPr txBox="1"/>
          <p:nvPr/>
        </p:nvSpPr>
        <p:spPr>
          <a:xfrm>
            <a:off x="4952995" y="3857121"/>
            <a:ext cx="43524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– PRAYER WHEEL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" name="Google Shape;149;g8db39b2ca6_0_14"/>
          <p:cNvSpPr txBox="1"/>
          <p:nvPr/>
        </p:nvSpPr>
        <p:spPr>
          <a:xfrm>
            <a:off x="5123550" y="4106000"/>
            <a:ext cx="45771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Watching a clock or using a timer,</a:t>
            </a:r>
            <a:r>
              <a:rPr lang="en-US" sz="120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find a quiet place to pray</a:t>
            </a:r>
            <a:r>
              <a:rPr lang="en-US" sz="120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individually for an hour,</a:t>
            </a:r>
            <a:r>
              <a:rPr lang="en-US" sz="120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using this prayer</a:t>
            </a:r>
            <a:r>
              <a:rPr lang="en-US" sz="120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wheel.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8db39b2ca6_0_14"/>
          <p:cNvSpPr txBox="1"/>
          <p:nvPr/>
        </p:nvSpPr>
        <p:spPr>
          <a:xfrm>
            <a:off x="5302484" y="5232279"/>
            <a:ext cx="9957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START</a:t>
            </a:r>
            <a:br>
              <a:rPr b="1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HERE</a:t>
            </a:r>
            <a:endParaRPr b="1" i="0" sz="1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1" name="Google Shape;151;g8db39b2ca6_0_14"/>
          <p:cNvCxnSpPr/>
          <p:nvPr/>
        </p:nvCxnSpPr>
        <p:spPr>
          <a:xfrm rot="834943">
            <a:off x="6007722" y="5570425"/>
            <a:ext cx="380466" cy="371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2" name="Google Shape;152;g8db39b2ca6_0_14"/>
          <p:cNvSpPr txBox="1"/>
          <p:nvPr/>
        </p:nvSpPr>
        <p:spPr>
          <a:xfrm>
            <a:off x="5137725" y="746454"/>
            <a:ext cx="4413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Practice the Two Kingdoms just like you did with your testimony last week.  Set a time to MAWL with a leader.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3" name="Google Shape;153;g8db39b2ca6_0_14"/>
          <p:cNvCxnSpPr/>
          <p:nvPr/>
        </p:nvCxnSpPr>
        <p:spPr>
          <a:xfrm>
            <a:off x="293177" y="6319645"/>
            <a:ext cx="434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  <p:sp>
        <p:nvSpPr>
          <p:cNvPr id="154" name="Google Shape;154;g8db39b2ca6_0_14"/>
          <p:cNvSpPr txBox="1"/>
          <p:nvPr/>
        </p:nvSpPr>
        <p:spPr>
          <a:xfrm>
            <a:off x="216973" y="485241"/>
            <a:ext cx="49182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2a -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TOP 100 OIKOS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" name="Google Shape;155;g8db39b2ca6_0_14"/>
          <p:cNvSpPr txBox="1"/>
          <p:nvPr/>
        </p:nvSpPr>
        <p:spPr>
          <a:xfrm>
            <a:off x="293175" y="635050"/>
            <a:ext cx="40170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Go to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www.noplaceleftarmy.net</a:t>
            </a: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and download the A-Team card from the Lessons and Resources page. Fill in your top </a:t>
            </a: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100</a:t>
            </a: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Oikos on that card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" name="Google Shape;156;g8db39b2ca6_0_14"/>
          <p:cNvSpPr txBox="1"/>
          <p:nvPr/>
        </p:nvSpPr>
        <p:spPr>
          <a:xfrm>
            <a:off x="216975" y="3980625"/>
            <a:ext cx="12501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-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MAWL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Google Shape;157;g8db39b2ca6_0_14"/>
          <p:cNvSpPr txBox="1"/>
          <p:nvPr/>
        </p:nvSpPr>
        <p:spPr>
          <a:xfrm>
            <a:off x="260925" y="4266625"/>
            <a:ext cx="4413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MAWL is an acronym for teaching new skills/tools.  This flow optimizes learning and confidence: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8" name="Google Shape;158;g8db39b2ca6_0_14"/>
          <p:cNvCxnSpPr/>
          <p:nvPr/>
        </p:nvCxnSpPr>
        <p:spPr>
          <a:xfrm>
            <a:off x="5169977" y="3877570"/>
            <a:ext cx="434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  <p:graphicFrame>
        <p:nvGraphicFramePr>
          <p:cNvPr id="159" name="Google Shape;159;g8db39b2ca6_0_14"/>
          <p:cNvGraphicFramePr/>
          <p:nvPr/>
        </p:nvGraphicFramePr>
        <p:xfrm>
          <a:off x="403350" y="472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{D6D95C72-C181-4128-A4A8-80B778A7CC2F}</a:tableStyleId>
              </a:tblPr>
              <a:tblGrid>
                <a:gridCol w="1372200"/>
                <a:gridCol w="1372200"/>
                <a:gridCol w="1372200"/>
              </a:tblGrid>
              <a:tr h="262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Stage</a:t>
                      </a:r>
                      <a:endParaRPr b="1" sz="1200" u="sng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Teacher</a:t>
                      </a:r>
                      <a:endParaRPr b="1" sz="1200" u="sng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Student</a:t>
                      </a:r>
                      <a:endParaRPr b="1" sz="1200" u="sng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Model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Do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Watch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Assist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Help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Do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Watch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Watch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Do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Launch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Do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60" name="Google Shape;160;g8db39b2ca6_0_14"/>
          <p:cNvCxnSpPr/>
          <p:nvPr/>
        </p:nvCxnSpPr>
        <p:spPr>
          <a:xfrm>
            <a:off x="5169977" y="1180307"/>
            <a:ext cx="434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  <p:sp>
        <p:nvSpPr>
          <p:cNvPr id="161" name="Google Shape;161;g8db39b2ca6_0_14"/>
          <p:cNvSpPr txBox="1"/>
          <p:nvPr/>
        </p:nvSpPr>
        <p:spPr>
          <a:xfrm>
            <a:off x="4952999" y="1142263"/>
            <a:ext cx="3349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1-3-9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g8db39b2ca6_0_14"/>
          <p:cNvSpPr txBox="1"/>
          <p:nvPr/>
        </p:nvSpPr>
        <p:spPr>
          <a:xfrm>
            <a:off x="5093775" y="1402325"/>
            <a:ext cx="45606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latin typeface="Garamond"/>
                <a:ea typeface="Garamond"/>
                <a:cs typeface="Garamond"/>
                <a:sym typeface="Garamond"/>
              </a:rPr>
              <a:t>Just as Jesus had three that He spent the most time with, also identify your three most faithful people.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1. ______________   2. ______________   3. ______________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Who are the 3 God has entrusted to them?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1. ______________   1. ______________   1. ______________ </a:t>
            </a:r>
            <a:endParaRPr b="0" i="0" sz="12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2. ______________   2. ______________   2. ______________ </a:t>
            </a:r>
            <a:endParaRPr b="0" i="0" sz="12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3. ______________   3. ______________   3. ______________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8db39b2ca6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825" y="4134000"/>
            <a:ext cx="3854424" cy="385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8db39b2ca6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175" y="2079125"/>
            <a:ext cx="4413600" cy="177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db39b2ca6_0_130"/>
          <p:cNvSpPr txBox="1"/>
          <p:nvPr/>
        </p:nvSpPr>
        <p:spPr>
          <a:xfrm>
            <a:off x="2989317" y="194092"/>
            <a:ext cx="41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TOOLS </a:t>
            </a: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FOR PRACTICE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(cont.)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8db39b2ca6_0_130"/>
          <p:cNvSpPr txBox="1"/>
          <p:nvPr/>
        </p:nvSpPr>
        <p:spPr>
          <a:xfrm>
            <a:off x="5131685" y="568629"/>
            <a:ext cx="49182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NEW CREATION ILLUSTRATION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Google Shape;172;g8db39b2ca6_0_130"/>
          <p:cNvSpPr txBox="1"/>
          <p:nvPr/>
        </p:nvSpPr>
        <p:spPr>
          <a:xfrm>
            <a:off x="5214801" y="716975"/>
            <a:ext cx="43524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Read 2 Cor 5:14-21. Draw the table below, leaving everything blank but the acronym REALM. Ask the following questions (fill in the table): Can a caterpillar reproduce? What does it eat? What action does it do? What does it look like? How does it move?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Now filling in the butterfly column, ask the same questions: Does a butterfly reproduce? What does it eat? etc…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Then ask: What happens if the butterfly still thinks it’s a caterpillar? What will it do? What happens if a disciple still thinks they are the old person? What will they do?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Repeat the questions one more time, this time about our Identity as New Creations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3" name="Google Shape;173;g8db39b2ca6_0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250" y="3440625"/>
            <a:ext cx="797690" cy="5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8db39b2ca6_0_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075" y="3531875"/>
            <a:ext cx="734575" cy="3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8db39b2ca6_0_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1900" y="3186912"/>
            <a:ext cx="658200" cy="8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8db39b2ca6_0_130"/>
          <p:cNvSpPr txBox="1"/>
          <p:nvPr/>
        </p:nvSpPr>
        <p:spPr>
          <a:xfrm>
            <a:off x="5209013" y="3971512"/>
            <a:ext cx="10983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  </a:t>
            </a: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EPRODUCE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  </a:t>
            </a: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 </a:t>
            </a: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CTION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  </a:t>
            </a: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OOK LIKE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 </a:t>
            </a: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OVE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77" name="Google Shape;177;g8db39b2ca6_0_130"/>
          <p:cNvCxnSpPr/>
          <p:nvPr/>
        </p:nvCxnSpPr>
        <p:spPr>
          <a:xfrm>
            <a:off x="5253113" y="4091775"/>
            <a:ext cx="42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g8db39b2ca6_0_130"/>
          <p:cNvCxnSpPr/>
          <p:nvPr/>
        </p:nvCxnSpPr>
        <p:spPr>
          <a:xfrm>
            <a:off x="5224338" y="4435650"/>
            <a:ext cx="42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g8db39b2ca6_0_130"/>
          <p:cNvCxnSpPr/>
          <p:nvPr/>
        </p:nvCxnSpPr>
        <p:spPr>
          <a:xfrm>
            <a:off x="5253113" y="4667850"/>
            <a:ext cx="42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g8db39b2ca6_0_130"/>
          <p:cNvCxnSpPr/>
          <p:nvPr/>
        </p:nvCxnSpPr>
        <p:spPr>
          <a:xfrm>
            <a:off x="5253113" y="4978750"/>
            <a:ext cx="42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g8db39b2ca6_0_130"/>
          <p:cNvCxnSpPr/>
          <p:nvPr/>
        </p:nvCxnSpPr>
        <p:spPr>
          <a:xfrm>
            <a:off x="5253113" y="5289650"/>
            <a:ext cx="42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g8db39b2ca6_0_130"/>
          <p:cNvCxnSpPr/>
          <p:nvPr/>
        </p:nvCxnSpPr>
        <p:spPr>
          <a:xfrm>
            <a:off x="5253113" y="5573100"/>
            <a:ext cx="42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g8db39b2ca6_0_130"/>
          <p:cNvCxnSpPr/>
          <p:nvPr/>
        </p:nvCxnSpPr>
        <p:spPr>
          <a:xfrm>
            <a:off x="6188863" y="4085700"/>
            <a:ext cx="0" cy="14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g8db39b2ca6_0_130"/>
          <p:cNvCxnSpPr/>
          <p:nvPr/>
        </p:nvCxnSpPr>
        <p:spPr>
          <a:xfrm>
            <a:off x="6871613" y="4085700"/>
            <a:ext cx="0" cy="14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g8db39b2ca6_0_130"/>
          <p:cNvCxnSpPr/>
          <p:nvPr/>
        </p:nvCxnSpPr>
        <p:spPr>
          <a:xfrm>
            <a:off x="7609213" y="4085700"/>
            <a:ext cx="0" cy="14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g8db39b2ca6_0_130"/>
          <p:cNvCxnSpPr/>
          <p:nvPr/>
        </p:nvCxnSpPr>
        <p:spPr>
          <a:xfrm>
            <a:off x="9526588" y="4085700"/>
            <a:ext cx="0" cy="14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g8db39b2ca6_0_130"/>
          <p:cNvSpPr txBox="1"/>
          <p:nvPr/>
        </p:nvSpPr>
        <p:spPr>
          <a:xfrm>
            <a:off x="6188725" y="3995775"/>
            <a:ext cx="734700" cy="1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LEAVES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DESTROY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UGLY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CRAWL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88" name="Google Shape;188;g8db39b2ca6_0_130"/>
          <p:cNvCxnSpPr/>
          <p:nvPr/>
        </p:nvCxnSpPr>
        <p:spPr>
          <a:xfrm>
            <a:off x="5241025" y="4091775"/>
            <a:ext cx="0" cy="14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g8db39b2ca6_0_130"/>
          <p:cNvCxnSpPr/>
          <p:nvPr/>
        </p:nvCxnSpPr>
        <p:spPr>
          <a:xfrm>
            <a:off x="5448000" y="4091775"/>
            <a:ext cx="0" cy="14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g8db39b2ca6_0_130"/>
          <p:cNvSpPr txBox="1"/>
          <p:nvPr/>
        </p:nvSpPr>
        <p:spPr>
          <a:xfrm>
            <a:off x="6782838" y="3983763"/>
            <a:ext cx="901800" cy="1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YES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NECTAR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GIVES LIFE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PRETTY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FLY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" name="Google Shape;191;g8db39b2ca6_0_130"/>
          <p:cNvSpPr txBox="1"/>
          <p:nvPr/>
        </p:nvSpPr>
        <p:spPr>
          <a:xfrm>
            <a:off x="7472813" y="3995763"/>
            <a:ext cx="2015100" cy="1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DISCIPLE MAKERS  (Mt 28:18-20)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WORD OF GOD  (1 Peter 2:2)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SERVANT  (John 15:20)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CHILD OF GOD  (John 1:12)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7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HOLY SPIRIT  (Gal 5:25)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" name="Google Shape;192;g8db39b2ca6_0_130"/>
          <p:cNvSpPr txBox="1"/>
          <p:nvPr/>
        </p:nvSpPr>
        <p:spPr>
          <a:xfrm>
            <a:off x="5381375" y="5417475"/>
            <a:ext cx="40170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Are you living out your NEW IDENTITY in Christ, as a new creation? Are you living like you are born again? Do you see yourself as God sees you? Are you making disciples, feeding on the Word of God...etc?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3" name="Google Shape;193;g8db39b2ca6_0_130"/>
          <p:cNvCxnSpPr>
            <a:stCxn id="174" idx="3"/>
            <a:endCxn id="173" idx="1"/>
          </p:cNvCxnSpPr>
          <p:nvPr/>
        </p:nvCxnSpPr>
        <p:spPr>
          <a:xfrm flipH="1" rot="10800000">
            <a:off x="6477650" y="3709212"/>
            <a:ext cx="3966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g8db39b2ca6_0_130"/>
          <p:cNvCxnSpPr/>
          <p:nvPr/>
        </p:nvCxnSpPr>
        <p:spPr>
          <a:xfrm>
            <a:off x="7824347" y="3632913"/>
            <a:ext cx="16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g8db39b2ca6_0_130"/>
          <p:cNvCxnSpPr/>
          <p:nvPr/>
        </p:nvCxnSpPr>
        <p:spPr>
          <a:xfrm>
            <a:off x="7824347" y="3712163"/>
            <a:ext cx="16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g8db39b2ca6_0_130"/>
          <p:cNvSpPr txBox="1"/>
          <p:nvPr/>
        </p:nvSpPr>
        <p:spPr>
          <a:xfrm>
            <a:off x="5276175" y="6364450"/>
            <a:ext cx="47823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 LORD’S SUPPER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7" name="Google Shape;197;g8db39b2ca6_0_130"/>
          <p:cNvSpPr txBox="1"/>
          <p:nvPr/>
        </p:nvSpPr>
        <p:spPr>
          <a:xfrm>
            <a:off x="5417432" y="6598010"/>
            <a:ext cx="44799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(Ensure you plan ahead to have bread and juice ready)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Pray then Read 1 Cor 11:23-32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Ask the question: “What does this tell us about Communion?”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Pass out bread/cracker &amp; juice/wine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Read 1 Cor 11:24 -break and eat bread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Read 1 Cor 11:25- drink juice and close in prayer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8" name="Google Shape;198;g8db39b2ca6_0_130"/>
          <p:cNvCxnSpPr/>
          <p:nvPr/>
        </p:nvCxnSpPr>
        <p:spPr>
          <a:xfrm>
            <a:off x="5292664" y="6387830"/>
            <a:ext cx="4614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  <p:sp>
        <p:nvSpPr>
          <p:cNvPr id="199" name="Google Shape;199;g8db39b2ca6_0_130"/>
          <p:cNvSpPr txBox="1"/>
          <p:nvPr/>
        </p:nvSpPr>
        <p:spPr>
          <a:xfrm>
            <a:off x="127387" y="566150"/>
            <a:ext cx="28374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7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BASIC IRON ON IRON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0" name="Google Shape;200;g8db39b2ca6_0_130"/>
          <p:cNvSpPr txBox="1"/>
          <p:nvPr/>
        </p:nvSpPr>
        <p:spPr>
          <a:xfrm>
            <a:off x="287792" y="903995"/>
            <a:ext cx="4496700" cy="21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 Iron on Iron (IoI) is a diagnostic tool for </a:t>
            </a:r>
            <a:r>
              <a:rPr b="0" i="0" lang="en-US" sz="1200" u="sng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coaching church leaders</a:t>
            </a: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 effectively overseeing the men and women under their care (Prov. 27:23). The IoI, which should take no more than 1 hour, is facilitated by an””’’ overseer and with members of the body of Christ present for input (Eph. 4:11-13). Always remember, the goal is not to INFLATE or make feel INFERIOR, but to INSTRUCT and INSPIRE.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Prayer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Did you obey what God told you last time?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much Scripture are you consuming daily?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has God spoken to you through His Word?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much time are you spending in prayer daily?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prayers are you seeing answered?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many times a week are you sharing the gospel?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are your 1-3-9 doing? 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Talk through Gen Map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are you most excited about?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Where do you feel stuck?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Encouragement from church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Feedback from church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Write down and share your action plan, based on what you are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AutoNum type="arabicPeriod"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hearing from the Holy Spirit</a:t>
            </a:r>
            <a:endParaRPr sz="1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1" name="Google Shape;201;g8db39b2ca6_0_130"/>
          <p:cNvSpPr txBox="1"/>
          <p:nvPr/>
        </p:nvSpPr>
        <p:spPr>
          <a:xfrm>
            <a:off x="76195" y="4845321"/>
            <a:ext cx="43524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8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– 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MID-TERM DISCIPLESHIP SCRIPTURE</a:t>
            </a:r>
            <a:b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MEMORY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2" name="Google Shape;202;g8db39b2ca6_0_130"/>
          <p:cNvSpPr txBox="1"/>
          <p:nvPr/>
        </p:nvSpPr>
        <p:spPr>
          <a:xfrm>
            <a:off x="242300" y="5349475"/>
            <a:ext cx="4710600" cy="1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Memorize Matt 28:18-20 as a church, and recite until everyone can quote it without help.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Download RememberMe app. Go to www.remem.me and search NPL Army. Download the </a:t>
            </a: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 Place Left Army Mid Term Discipleship pack and begin memorizing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When you’ve memorized a verse, move it to the “Due” category.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Every day, select the Due category and press the dark flashcards to test your memorization skills.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Continue memorizing new verses and reciting the “Due” daily.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03" name="Google Shape;203;g8db39b2ca6_0_130"/>
          <p:cNvCxnSpPr/>
          <p:nvPr/>
        </p:nvCxnSpPr>
        <p:spPr>
          <a:xfrm>
            <a:off x="228839" y="4840455"/>
            <a:ext cx="4614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db39b2ca6_0_69"/>
          <p:cNvSpPr/>
          <p:nvPr/>
        </p:nvSpPr>
        <p:spPr>
          <a:xfrm>
            <a:off x="1780575" y="6608175"/>
            <a:ext cx="2628900" cy="110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8db39b2ca6_0_69"/>
          <p:cNvSpPr txBox="1"/>
          <p:nvPr/>
        </p:nvSpPr>
        <p:spPr>
          <a:xfrm>
            <a:off x="2989317" y="194092"/>
            <a:ext cx="41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TOOLS </a:t>
            </a: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FOR PRACTICE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(cont.)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8db39b2ca6_0_69"/>
          <p:cNvSpPr txBox="1"/>
          <p:nvPr/>
        </p:nvSpPr>
        <p:spPr>
          <a:xfrm>
            <a:off x="124700" y="2173450"/>
            <a:ext cx="41883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11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MAWL MULTIPLICATION STRATEGY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" name="Google Shape;212;g8db39b2ca6_0_69"/>
          <p:cNvSpPr txBox="1"/>
          <p:nvPr/>
        </p:nvSpPr>
        <p:spPr>
          <a:xfrm>
            <a:off x="105950" y="4139675"/>
            <a:ext cx="46020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12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 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6-HOUR GUIDELINE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13" name="Google Shape;213;g8db39b2ca6_0_69"/>
          <p:cNvCxnSpPr/>
          <p:nvPr/>
        </p:nvCxnSpPr>
        <p:spPr>
          <a:xfrm>
            <a:off x="200909" y="2158482"/>
            <a:ext cx="460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  <p:sp>
        <p:nvSpPr>
          <p:cNvPr id="214" name="Google Shape;214;g8db39b2ca6_0_69"/>
          <p:cNvSpPr txBox="1"/>
          <p:nvPr/>
        </p:nvSpPr>
        <p:spPr>
          <a:xfrm>
            <a:off x="335100" y="2275500"/>
            <a:ext cx="4116600" cy="1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Partner up and pull out your Short Term Discipleship sheet.  Practice the Multiplication strategy  and drawing as you share (if possible).  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Give Feedback to one another.  After each person has shared with their partner rotate.  Try to get at least 3 repetitions in.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Schedule a time for  your overseer to come and MAWL your church.  If possible, try to get 2 levels up to Watch while your overseer Assists.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" name="Google Shape;215;g8db39b2ca6_0_69"/>
          <p:cNvSpPr txBox="1"/>
          <p:nvPr/>
        </p:nvSpPr>
        <p:spPr>
          <a:xfrm>
            <a:off x="392550" y="4293875"/>
            <a:ext cx="41166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a video explaining the 6-hour guideline, visit the Lessons &amp; Resources page on www.noplaceleftarmy.net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" name="Google Shape;216;g8db39b2ca6_0_69"/>
          <p:cNvSpPr/>
          <p:nvPr/>
        </p:nvSpPr>
        <p:spPr>
          <a:xfrm>
            <a:off x="392550" y="5935613"/>
            <a:ext cx="756000" cy="75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8db39b2ca6_0_69"/>
          <p:cNvSpPr/>
          <p:nvPr/>
        </p:nvSpPr>
        <p:spPr>
          <a:xfrm>
            <a:off x="1996650" y="5403263"/>
            <a:ext cx="756000" cy="75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8db39b2ca6_0_69"/>
          <p:cNvSpPr/>
          <p:nvPr/>
        </p:nvSpPr>
        <p:spPr>
          <a:xfrm>
            <a:off x="3612225" y="4784913"/>
            <a:ext cx="756000" cy="75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8db39b2ca6_0_69"/>
          <p:cNvSpPr txBox="1"/>
          <p:nvPr/>
        </p:nvSpPr>
        <p:spPr>
          <a:xfrm>
            <a:off x="78450" y="6539413"/>
            <a:ext cx="1384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hours training in a church weekly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" name="Google Shape;220;g8db39b2ca6_0_69"/>
          <p:cNvSpPr txBox="1"/>
          <p:nvPr/>
        </p:nvSpPr>
        <p:spPr>
          <a:xfrm>
            <a:off x="1682550" y="6012875"/>
            <a:ext cx="16506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hours training others in your church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" name="Google Shape;221;g8db39b2ca6_0_69"/>
          <p:cNvSpPr txBox="1"/>
          <p:nvPr/>
        </p:nvSpPr>
        <p:spPr>
          <a:xfrm>
            <a:off x="367500" y="6092213"/>
            <a:ext cx="8061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Our</a:t>
            </a:r>
            <a:b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Church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Google Shape;222;g8db39b2ca6_0_69"/>
          <p:cNvSpPr txBox="1"/>
          <p:nvPr/>
        </p:nvSpPr>
        <p:spPr>
          <a:xfrm>
            <a:off x="1971600" y="5559863"/>
            <a:ext cx="8061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Church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g8db39b2ca6_0_69"/>
          <p:cNvSpPr txBox="1"/>
          <p:nvPr/>
        </p:nvSpPr>
        <p:spPr>
          <a:xfrm>
            <a:off x="3587175" y="4862163"/>
            <a:ext cx="8061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Friend’s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Church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4" name="Google Shape;224;g8db39b2ca6_0_69"/>
          <p:cNvSpPr txBox="1"/>
          <p:nvPr/>
        </p:nvSpPr>
        <p:spPr>
          <a:xfrm>
            <a:off x="1732950" y="6495625"/>
            <a:ext cx="27051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 Hours Getting Trained in Church</a:t>
            </a:r>
            <a:b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 Hours Training Others in Church</a:t>
            </a:r>
            <a:b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  Hour Getting Developed as a Leader</a:t>
            </a:r>
            <a:b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  Hour Developing Leaders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5" name="Google Shape;225;g8db39b2ca6_0_69"/>
          <p:cNvCxnSpPr/>
          <p:nvPr/>
        </p:nvCxnSpPr>
        <p:spPr>
          <a:xfrm flipH="1" rot="10800000">
            <a:off x="1787725" y="7380125"/>
            <a:ext cx="26298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g8db39b2ca6_0_69"/>
          <p:cNvSpPr txBox="1"/>
          <p:nvPr/>
        </p:nvSpPr>
        <p:spPr>
          <a:xfrm>
            <a:off x="1739725" y="7278825"/>
            <a:ext cx="12468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 Total Hours</a:t>
            </a:r>
            <a:endParaRPr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7" name="Google Shape;227;g8db39b2ca6_0_69"/>
          <p:cNvCxnSpPr>
            <a:stCxn id="221" idx="3"/>
            <a:endCxn id="222" idx="1"/>
          </p:cNvCxnSpPr>
          <p:nvPr/>
        </p:nvCxnSpPr>
        <p:spPr>
          <a:xfrm flipH="1" rot="10800000">
            <a:off x="1173600" y="5781413"/>
            <a:ext cx="798000" cy="53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g8db39b2ca6_0_69"/>
          <p:cNvCxnSpPr>
            <a:stCxn id="222" idx="3"/>
            <a:endCxn id="223" idx="1"/>
          </p:cNvCxnSpPr>
          <p:nvPr/>
        </p:nvCxnSpPr>
        <p:spPr>
          <a:xfrm flipH="1" rot="10800000">
            <a:off x="2777700" y="5162963"/>
            <a:ext cx="809400" cy="6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g8db39b2ca6_0_69"/>
          <p:cNvSpPr/>
          <p:nvPr/>
        </p:nvSpPr>
        <p:spPr>
          <a:xfrm>
            <a:off x="1289200" y="5559863"/>
            <a:ext cx="226800" cy="2130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8db39b2ca6_0_69"/>
          <p:cNvSpPr/>
          <p:nvPr/>
        </p:nvSpPr>
        <p:spPr>
          <a:xfrm>
            <a:off x="2948475" y="5196400"/>
            <a:ext cx="226800" cy="2130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8db39b2ca6_0_69"/>
          <p:cNvSpPr txBox="1"/>
          <p:nvPr/>
        </p:nvSpPr>
        <p:spPr>
          <a:xfrm>
            <a:off x="999550" y="4967788"/>
            <a:ext cx="8061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 Hour</a:t>
            </a:r>
            <a:b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Team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g8db39b2ca6_0_69"/>
          <p:cNvSpPr txBox="1"/>
          <p:nvPr/>
        </p:nvSpPr>
        <p:spPr>
          <a:xfrm>
            <a:off x="2658825" y="4633575"/>
            <a:ext cx="8061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 Hour</a:t>
            </a:r>
            <a:b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Team</a:t>
            </a:r>
            <a:endParaRPr b="1"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Google Shape;233;g8db39b2ca6_0_69"/>
          <p:cNvSpPr txBox="1"/>
          <p:nvPr/>
        </p:nvSpPr>
        <p:spPr>
          <a:xfrm>
            <a:off x="78450" y="667900"/>
            <a:ext cx="47823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10b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 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RELATIONSHIP INVENTORY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4" name="Google Shape;234;g8db39b2ca6_0_69"/>
          <p:cNvSpPr txBox="1"/>
          <p:nvPr/>
        </p:nvSpPr>
        <p:spPr>
          <a:xfrm>
            <a:off x="229650" y="950597"/>
            <a:ext cx="44799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Take inventory of all your relationships and ask yourself “Who do I need to forgive?” Write down their names and make a list what you need to do to make amends this week.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Now ask, “Who do I need to ask for forgiveness?”  Make another list of names and what you need to do to make amends. 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5" name="Google Shape;235;g8db39b2ca6_0_69"/>
          <p:cNvCxnSpPr/>
          <p:nvPr/>
        </p:nvCxnSpPr>
        <p:spPr>
          <a:xfrm>
            <a:off x="200909" y="4139682"/>
            <a:ext cx="460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0"/>
              </a:srgbClr>
            </a:outerShdw>
          </a:effectLst>
        </p:spPr>
      </p:cxnSp>
      <p:graphicFrame>
        <p:nvGraphicFramePr>
          <p:cNvPr id="236" name="Google Shape;236;g8db39b2ca6_0_69"/>
          <p:cNvGraphicFramePr/>
          <p:nvPr/>
        </p:nvGraphicFramePr>
        <p:xfrm>
          <a:off x="5029200" y="199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{BCF3CCFC-49F4-4968-94EA-6FE910BD817C}</a:tableStyleId>
              </a:tblPr>
              <a:tblGrid>
                <a:gridCol w="1082500"/>
                <a:gridCol w="2377800"/>
                <a:gridCol w="748000"/>
                <a:gridCol w="735850"/>
              </a:tblGrid>
              <a:tr h="21590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Mid-Term Obey Survey</a:t>
                      </a:r>
                      <a:endParaRPr b="1" sz="135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72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Lesson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Examples to Follow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Corporate Evaluation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Individual Evaluation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 Rooted In Scripture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 Scripture everyday and focusing on Jesus as the Center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</a:tr>
              <a:tr h="51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 Own your Oikos</a:t>
                      </a:r>
                      <a:endParaRPr b="1"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Sharing with the 100 names on your oikos list and able to categorize their responses</a:t>
                      </a:r>
                      <a:endParaRPr sz="12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5725" marB="5725" marR="5725" marL="572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237" name="Google Shape;237;g8db39b2ca6_0_69"/>
          <p:cNvSpPr txBox="1"/>
          <p:nvPr/>
        </p:nvSpPr>
        <p:spPr>
          <a:xfrm>
            <a:off x="4955250" y="667900"/>
            <a:ext cx="47823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13</a:t>
            </a:r>
            <a:r>
              <a:rPr b="1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 </a:t>
            </a: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OBEY SURVEY</a:t>
            </a:r>
            <a:endParaRPr b="1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8" name="Google Shape;238;g8db39b2ca6_0_69"/>
          <p:cNvSpPr txBox="1"/>
          <p:nvPr/>
        </p:nvSpPr>
        <p:spPr>
          <a:xfrm>
            <a:off x="5106450" y="950597"/>
            <a:ext cx="44799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Make your own Midterm Obey Survey.  Have your church evaluate themselves on the Short and Midterm Lessons and make a plan for the way ahead.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couple examples are provided below: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2019-10-15T17:21:48Z</dcterms:created>
  <dc:creator>Austin M Wilson</dc:creator>
</cp:coreProperties>
</file>