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9" r:id="rId2"/>
    <p:sldId id="263" r:id="rId3"/>
    <p:sldId id="256" r:id="rId4"/>
    <p:sldId id="262" r:id="rId5"/>
    <p:sldId id="266" r:id="rId6"/>
    <p:sldId id="260" r:id="rId7"/>
    <p:sldId id="257" r:id="rId8"/>
    <p:sldId id="265" r:id="rId9"/>
    <p:sldId id="267" r:id="rId10"/>
    <p:sldId id="261" r:id="rId11"/>
    <p:sldId id="264" r:id="rId12"/>
    <p:sldId id="25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729" autoAdjust="0"/>
  </p:normalViewPr>
  <p:slideViewPr>
    <p:cSldViewPr snapToGrid="0" snapToObjects="1">
      <p:cViewPr varScale="1">
        <p:scale>
          <a:sx n="70" d="100"/>
          <a:sy n="70" d="100"/>
        </p:scale>
        <p:origin x="-80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303E96-B3E3-334B-A21D-92DCC90B313A}" type="datetimeFigureOut">
              <a:rPr lang="en-US" smtClean="0"/>
              <a:t>1/17/17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D04A15-97F3-AB4D-A754-8B10DBAE3D26}" type="slidenum">
              <a:rPr lang="en-US" smtClean="0"/>
              <a:t>‹#›</a:t>
            </a:fld>
            <a:endParaRPr lang="en-US"/>
          </a:p>
        </p:txBody>
      </p:sp>
    </p:spTree>
    <p:extLst>
      <p:ext uri="{BB962C8B-B14F-4D97-AF65-F5344CB8AC3E}">
        <p14:creationId xmlns:p14="http://schemas.microsoft.com/office/powerpoint/2010/main" val="127094317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Curriculum</a:t>
            </a:r>
            <a:r>
              <a:rPr lang="en-US" baseline="0" dirty="0" smtClean="0"/>
              <a:t> is obedience based not time based.  Some will have to repeat lessons repeatedly until they are competent.  </a:t>
            </a:r>
            <a:endParaRPr lang="en-US" dirty="0" smtClean="0"/>
          </a:p>
          <a:p>
            <a:endParaRPr lang="en-US" dirty="0" smtClean="0"/>
          </a:p>
          <a:p>
            <a:r>
              <a:rPr lang="en-US" dirty="0" err="1" smtClean="0"/>
              <a:t>Endstate</a:t>
            </a:r>
            <a:r>
              <a:rPr lang="en-US" dirty="0" smtClean="0"/>
              <a:t> for Seven Commands:  (1) A disciple</a:t>
            </a:r>
            <a:r>
              <a:rPr lang="en-US" baseline="0" dirty="0" smtClean="0"/>
              <a:t> who faithfully and consistently lives out the basics of Jesus-Up-In-Out and (2) can reproduce the curriculum in someone else’s environment</a:t>
            </a:r>
          </a:p>
          <a:p>
            <a:r>
              <a:rPr lang="en-US" baseline="0" dirty="0" err="1" smtClean="0"/>
              <a:t>Endstate</a:t>
            </a:r>
            <a:r>
              <a:rPr lang="en-US" baseline="0" dirty="0" smtClean="0"/>
              <a:t> for Topical:  A disciples who can (1) discern between principles and forms and (2) study the bible topically on any topic and (3) reproduce the content with their laborers</a:t>
            </a:r>
          </a:p>
          <a:p>
            <a:r>
              <a:rPr lang="en-US" baseline="0" dirty="0" err="1" smtClean="0"/>
              <a:t>Endstate</a:t>
            </a:r>
            <a:r>
              <a:rPr lang="en-US" baseline="0" dirty="0" smtClean="0"/>
              <a:t> for Inductive Study:  A disciple who can (1) study any passage in the bible in depth and (2) who can generate a basic bible study (like seven commands) from any passage in the bible and (3) can reproduce the curriculum with their laborers</a:t>
            </a:r>
          </a:p>
          <a:p>
            <a:endParaRPr lang="en-US" baseline="0" dirty="0" smtClean="0"/>
          </a:p>
          <a:p>
            <a:r>
              <a:rPr lang="en-US" baseline="0" dirty="0" smtClean="0"/>
              <a:t>QT and Scripture Memory begin in seven commands and grow in depth and breadth over time.</a:t>
            </a:r>
          </a:p>
          <a:p>
            <a:endParaRPr lang="en-US" baseline="0" dirty="0" smtClean="0"/>
          </a:p>
          <a:p>
            <a:r>
              <a:rPr lang="en-US" baseline="0" dirty="0" smtClean="0"/>
              <a:t>All meetings use 3/3 process</a:t>
            </a:r>
          </a:p>
          <a:p>
            <a:endParaRPr lang="en-US" baseline="0" dirty="0" smtClean="0"/>
          </a:p>
          <a:p>
            <a:r>
              <a:rPr lang="en-US" baseline="0" dirty="0" smtClean="0"/>
              <a:t>Topical and Inductive Studies Mix Bible Study and Iron on Iron at Weekly meetings</a:t>
            </a:r>
          </a:p>
          <a:p>
            <a:endParaRPr lang="en-US" baseline="0" dirty="0" smtClean="0"/>
          </a:p>
          <a:p>
            <a:r>
              <a:rPr lang="en-US" baseline="0" dirty="0" smtClean="0"/>
              <a:t>Prayer saturates the process</a:t>
            </a:r>
            <a:endParaRPr lang="en-US" dirty="0"/>
          </a:p>
        </p:txBody>
      </p:sp>
      <p:sp>
        <p:nvSpPr>
          <p:cNvPr id="4" name="Slide Number Placeholder 3"/>
          <p:cNvSpPr>
            <a:spLocks noGrp="1"/>
          </p:cNvSpPr>
          <p:nvPr>
            <p:ph type="sldNum" sz="quarter" idx="10"/>
          </p:nvPr>
        </p:nvSpPr>
        <p:spPr/>
        <p:txBody>
          <a:bodyPr/>
          <a:lstStyle/>
          <a:p>
            <a:fld id="{202A2879-037E-104D-A184-0A31B223ADF4}" type="slidenum">
              <a:rPr lang="en-US" smtClean="0"/>
              <a:t>2</a:t>
            </a:fld>
            <a:endParaRPr lang="en-US"/>
          </a:p>
        </p:txBody>
      </p:sp>
    </p:spTree>
    <p:extLst>
      <p:ext uri="{BB962C8B-B14F-4D97-AF65-F5344CB8AC3E}">
        <p14:creationId xmlns:p14="http://schemas.microsoft.com/office/powerpoint/2010/main" val="4230428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0C1597-36B2-E648-854E-D5E255201382}" type="datetimeFigureOut">
              <a:rPr lang="en-US" smtClean="0"/>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5C593D-4051-E644-A142-C397362A81BD}" type="slidenum">
              <a:rPr lang="en-US" smtClean="0"/>
              <a:t>‹#›</a:t>
            </a:fld>
            <a:endParaRPr lang="en-US"/>
          </a:p>
        </p:txBody>
      </p:sp>
    </p:spTree>
    <p:extLst>
      <p:ext uri="{BB962C8B-B14F-4D97-AF65-F5344CB8AC3E}">
        <p14:creationId xmlns:p14="http://schemas.microsoft.com/office/powerpoint/2010/main" val="1041708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0C1597-36B2-E648-854E-D5E255201382}" type="datetimeFigureOut">
              <a:rPr lang="en-US" smtClean="0"/>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5C593D-4051-E644-A142-C397362A81BD}" type="slidenum">
              <a:rPr lang="en-US" smtClean="0"/>
              <a:t>‹#›</a:t>
            </a:fld>
            <a:endParaRPr lang="en-US"/>
          </a:p>
        </p:txBody>
      </p:sp>
    </p:spTree>
    <p:extLst>
      <p:ext uri="{BB962C8B-B14F-4D97-AF65-F5344CB8AC3E}">
        <p14:creationId xmlns:p14="http://schemas.microsoft.com/office/powerpoint/2010/main" val="2470943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0C1597-36B2-E648-854E-D5E255201382}" type="datetimeFigureOut">
              <a:rPr lang="en-US" smtClean="0"/>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5C593D-4051-E644-A142-C397362A81BD}" type="slidenum">
              <a:rPr lang="en-US" smtClean="0"/>
              <a:t>‹#›</a:t>
            </a:fld>
            <a:endParaRPr lang="en-US"/>
          </a:p>
        </p:txBody>
      </p:sp>
    </p:spTree>
    <p:extLst>
      <p:ext uri="{BB962C8B-B14F-4D97-AF65-F5344CB8AC3E}">
        <p14:creationId xmlns:p14="http://schemas.microsoft.com/office/powerpoint/2010/main" val="4273373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0C1597-36B2-E648-854E-D5E255201382}" type="datetimeFigureOut">
              <a:rPr lang="en-US" smtClean="0"/>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err="1" smtClean="0"/>
              <a:t>jmm</a:t>
            </a:r>
            <a:endParaRPr lang="en-US" dirty="0"/>
          </a:p>
        </p:txBody>
      </p:sp>
    </p:spTree>
    <p:extLst>
      <p:ext uri="{BB962C8B-B14F-4D97-AF65-F5344CB8AC3E}">
        <p14:creationId xmlns:p14="http://schemas.microsoft.com/office/powerpoint/2010/main" val="4099898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0C1597-36B2-E648-854E-D5E255201382}" type="datetimeFigureOut">
              <a:rPr lang="en-US" smtClean="0"/>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5C593D-4051-E644-A142-C397362A81BD}" type="slidenum">
              <a:rPr lang="en-US" smtClean="0"/>
              <a:t>‹#›</a:t>
            </a:fld>
            <a:endParaRPr lang="en-US"/>
          </a:p>
        </p:txBody>
      </p:sp>
    </p:spTree>
    <p:extLst>
      <p:ext uri="{BB962C8B-B14F-4D97-AF65-F5344CB8AC3E}">
        <p14:creationId xmlns:p14="http://schemas.microsoft.com/office/powerpoint/2010/main" val="3167264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0C1597-36B2-E648-854E-D5E255201382}" type="datetimeFigureOut">
              <a:rPr lang="en-US" smtClean="0"/>
              <a:t>1/17/17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5C593D-4051-E644-A142-C397362A81BD}" type="slidenum">
              <a:rPr lang="en-US" smtClean="0"/>
              <a:t>‹#›</a:t>
            </a:fld>
            <a:endParaRPr lang="en-US"/>
          </a:p>
        </p:txBody>
      </p:sp>
    </p:spTree>
    <p:extLst>
      <p:ext uri="{BB962C8B-B14F-4D97-AF65-F5344CB8AC3E}">
        <p14:creationId xmlns:p14="http://schemas.microsoft.com/office/powerpoint/2010/main" val="3999649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0C1597-36B2-E648-854E-D5E255201382}" type="datetimeFigureOut">
              <a:rPr lang="en-US" smtClean="0"/>
              <a:t>1/17/17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5C593D-4051-E644-A142-C397362A81BD}" type="slidenum">
              <a:rPr lang="en-US" smtClean="0"/>
              <a:t>‹#›</a:t>
            </a:fld>
            <a:endParaRPr lang="en-US"/>
          </a:p>
        </p:txBody>
      </p:sp>
    </p:spTree>
    <p:extLst>
      <p:ext uri="{BB962C8B-B14F-4D97-AF65-F5344CB8AC3E}">
        <p14:creationId xmlns:p14="http://schemas.microsoft.com/office/powerpoint/2010/main" val="738579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0C1597-36B2-E648-854E-D5E255201382}" type="datetimeFigureOut">
              <a:rPr lang="en-US" smtClean="0"/>
              <a:t>1/17/17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5C593D-4051-E644-A142-C397362A81BD}" type="slidenum">
              <a:rPr lang="en-US" smtClean="0"/>
              <a:t>‹#›</a:t>
            </a:fld>
            <a:endParaRPr lang="en-US"/>
          </a:p>
        </p:txBody>
      </p:sp>
    </p:spTree>
    <p:extLst>
      <p:ext uri="{BB962C8B-B14F-4D97-AF65-F5344CB8AC3E}">
        <p14:creationId xmlns:p14="http://schemas.microsoft.com/office/powerpoint/2010/main" val="4055245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0C1597-36B2-E648-854E-D5E255201382}" type="datetimeFigureOut">
              <a:rPr lang="en-US" smtClean="0"/>
              <a:t>1/17/17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5C593D-4051-E644-A142-C397362A81BD}" type="slidenum">
              <a:rPr lang="en-US" smtClean="0"/>
              <a:t>‹#›</a:t>
            </a:fld>
            <a:endParaRPr lang="en-US"/>
          </a:p>
        </p:txBody>
      </p:sp>
    </p:spTree>
    <p:extLst>
      <p:ext uri="{BB962C8B-B14F-4D97-AF65-F5344CB8AC3E}">
        <p14:creationId xmlns:p14="http://schemas.microsoft.com/office/powerpoint/2010/main" val="3424248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0C1597-36B2-E648-854E-D5E255201382}" type="datetimeFigureOut">
              <a:rPr lang="en-US" smtClean="0"/>
              <a:t>1/17/17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5C593D-4051-E644-A142-C397362A81BD}" type="slidenum">
              <a:rPr lang="en-US" smtClean="0"/>
              <a:t>‹#›</a:t>
            </a:fld>
            <a:endParaRPr lang="en-US"/>
          </a:p>
        </p:txBody>
      </p:sp>
    </p:spTree>
    <p:extLst>
      <p:ext uri="{BB962C8B-B14F-4D97-AF65-F5344CB8AC3E}">
        <p14:creationId xmlns:p14="http://schemas.microsoft.com/office/powerpoint/2010/main" val="50969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0C1597-36B2-E648-854E-D5E255201382}" type="datetimeFigureOut">
              <a:rPr lang="en-US" smtClean="0"/>
              <a:t>1/17/17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5C593D-4051-E644-A142-C397362A81BD}" type="slidenum">
              <a:rPr lang="en-US" smtClean="0"/>
              <a:t>‹#›</a:t>
            </a:fld>
            <a:endParaRPr lang="en-US"/>
          </a:p>
        </p:txBody>
      </p:sp>
    </p:spTree>
    <p:extLst>
      <p:ext uri="{BB962C8B-B14F-4D97-AF65-F5344CB8AC3E}">
        <p14:creationId xmlns:p14="http://schemas.microsoft.com/office/powerpoint/2010/main" val="40131030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0C1597-36B2-E648-854E-D5E255201382}" type="datetimeFigureOut">
              <a:rPr lang="en-US" smtClean="0"/>
              <a:t>1/17/17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err="1" smtClean="0"/>
              <a:t>jmm</a:t>
            </a:r>
            <a:endParaRPr lang="en-US" dirty="0"/>
          </a:p>
        </p:txBody>
      </p:sp>
    </p:spTree>
    <p:extLst>
      <p:ext uri="{BB962C8B-B14F-4D97-AF65-F5344CB8AC3E}">
        <p14:creationId xmlns:p14="http://schemas.microsoft.com/office/powerpoint/2010/main" val="3235447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Long Term Discipleship</a:t>
            </a:r>
            <a:endParaRPr lang="en-US" dirty="0"/>
          </a:p>
        </p:txBody>
      </p:sp>
      <p:sp>
        <p:nvSpPr>
          <p:cNvPr id="3" name="Subtitle 2"/>
          <p:cNvSpPr>
            <a:spLocks noGrp="1"/>
          </p:cNvSpPr>
          <p:nvPr>
            <p:ph type="subTitle" idx="1"/>
          </p:nvPr>
        </p:nvSpPr>
        <p:spPr/>
        <p:txBody>
          <a:bodyPr/>
          <a:lstStyle/>
          <a:p>
            <a:r>
              <a:rPr lang="en-US" dirty="0" smtClean="0"/>
              <a:t>No Place Left Army</a:t>
            </a:r>
            <a:endParaRPr lang="en-US" dirty="0"/>
          </a:p>
        </p:txBody>
      </p:sp>
    </p:spTree>
    <p:extLst>
      <p:ext uri="{BB962C8B-B14F-4D97-AF65-F5344CB8AC3E}">
        <p14:creationId xmlns:p14="http://schemas.microsoft.com/office/powerpoint/2010/main" val="206391746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089"/>
            <a:ext cx="8229600" cy="1143000"/>
          </a:xfrm>
        </p:spPr>
        <p:txBody>
          <a:bodyPr/>
          <a:lstStyle/>
          <a:p>
            <a:r>
              <a:rPr lang="en-US" dirty="0" smtClean="0"/>
              <a:t>Conviction Study </a:t>
            </a:r>
            <a:r>
              <a:rPr lang="en-US" dirty="0" err="1" smtClean="0"/>
              <a:t>Endstate</a:t>
            </a:r>
            <a:r>
              <a:rPr lang="en-US" dirty="0" smtClean="0"/>
              <a:t> (401)</a:t>
            </a:r>
            <a:endParaRPr lang="en-US" dirty="0"/>
          </a:p>
        </p:txBody>
      </p:sp>
      <p:sp>
        <p:nvSpPr>
          <p:cNvPr id="3" name="Content Placeholder 2"/>
          <p:cNvSpPr>
            <a:spLocks noGrp="1"/>
          </p:cNvSpPr>
          <p:nvPr>
            <p:ph idx="1"/>
          </p:nvPr>
        </p:nvSpPr>
        <p:spPr>
          <a:xfrm>
            <a:off x="457200" y="794746"/>
            <a:ext cx="8229600" cy="5257800"/>
          </a:xfrm>
        </p:spPr>
        <p:txBody>
          <a:bodyPr>
            <a:noAutofit/>
          </a:bodyPr>
          <a:lstStyle/>
          <a:p>
            <a:r>
              <a:rPr lang="en-US" dirty="0" smtClean="0"/>
              <a:t>A disciple </a:t>
            </a:r>
            <a:r>
              <a:rPr lang="en-US" dirty="0"/>
              <a:t>who </a:t>
            </a:r>
            <a:r>
              <a:rPr lang="en-US" dirty="0" smtClean="0"/>
              <a:t>can:</a:t>
            </a:r>
          </a:p>
          <a:p>
            <a:pPr lvl="1">
              <a:buFont typeface="Courier New"/>
              <a:buChar char="o"/>
            </a:pPr>
            <a:r>
              <a:rPr lang="en-US" dirty="0" smtClean="0"/>
              <a:t>discern </a:t>
            </a:r>
            <a:r>
              <a:rPr lang="en-US" dirty="0"/>
              <a:t>between </a:t>
            </a:r>
            <a:r>
              <a:rPr lang="en-US" dirty="0" smtClean="0"/>
              <a:t>truths, commands, methods, convictions and personal application on any bible topic</a:t>
            </a:r>
          </a:p>
          <a:p>
            <a:pPr lvl="1">
              <a:buFont typeface="Courier New"/>
              <a:buChar char="o"/>
            </a:pPr>
            <a:r>
              <a:rPr lang="en-US" dirty="0"/>
              <a:t>a</a:t>
            </a:r>
            <a:r>
              <a:rPr lang="en-US" dirty="0" smtClean="0"/>
              <a:t>rticulate </a:t>
            </a:r>
            <a:r>
              <a:rPr lang="en-US" dirty="0"/>
              <a:t>truths, commands, methods, </a:t>
            </a:r>
            <a:r>
              <a:rPr lang="en-US" dirty="0" smtClean="0"/>
              <a:t>and convictions on the eight topical bible studies.  Consequently they should be able to teach the eight commands with greater skill.</a:t>
            </a:r>
          </a:p>
          <a:p>
            <a:pPr lvl="1">
              <a:buFont typeface="Courier New"/>
              <a:buChar char="o"/>
            </a:pPr>
            <a:r>
              <a:rPr lang="en-US" dirty="0" smtClean="0"/>
              <a:t>study </a:t>
            </a:r>
            <a:r>
              <a:rPr lang="en-US" dirty="0"/>
              <a:t>the bible topically on any topic </a:t>
            </a:r>
            <a:r>
              <a:rPr lang="en-US" dirty="0" smtClean="0"/>
              <a:t>that interests them</a:t>
            </a:r>
          </a:p>
          <a:p>
            <a:pPr lvl="1">
              <a:buFont typeface="Courier New"/>
              <a:buChar char="o"/>
            </a:pPr>
            <a:r>
              <a:rPr lang="en-US" dirty="0" smtClean="0"/>
              <a:t>reproduce </a:t>
            </a:r>
            <a:r>
              <a:rPr lang="en-US" dirty="0"/>
              <a:t>the </a:t>
            </a:r>
            <a:r>
              <a:rPr lang="en-US" dirty="0" smtClean="0"/>
              <a:t>topical study process with the men God has given them</a:t>
            </a:r>
            <a:endParaRPr lang="en-US" dirty="0"/>
          </a:p>
          <a:p>
            <a:pPr lvl="1"/>
            <a:endParaRPr lang="en-US" dirty="0" smtClean="0"/>
          </a:p>
          <a:p>
            <a:pPr lvl="1"/>
            <a:endParaRPr lang="en-US" dirty="0"/>
          </a:p>
        </p:txBody>
      </p:sp>
    </p:spTree>
    <p:extLst>
      <p:ext uri="{BB962C8B-B14F-4D97-AF65-F5344CB8AC3E}">
        <p14:creationId xmlns:p14="http://schemas.microsoft.com/office/powerpoint/2010/main" val="18759232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Recommended </a:t>
            </a:r>
            <a:r>
              <a:rPr lang="en-US" dirty="0" smtClean="0"/>
              <a:t>Convictions and </a:t>
            </a:r>
            <a:r>
              <a:rPr lang="en-US" dirty="0" smtClean="0"/>
              <a:t>Order</a:t>
            </a:r>
            <a:endParaRPr lang="en-US" dirty="0"/>
          </a:p>
        </p:txBody>
      </p:sp>
      <p:sp>
        <p:nvSpPr>
          <p:cNvPr id="3" name="Content Placeholder 2"/>
          <p:cNvSpPr>
            <a:spLocks noGrp="1"/>
          </p:cNvSpPr>
          <p:nvPr>
            <p:ph idx="1"/>
          </p:nvPr>
        </p:nvSpPr>
        <p:spPr/>
        <p:txBody>
          <a:bodyPr>
            <a:normAutofit fontScale="92500" lnSpcReduction="10000"/>
          </a:bodyPr>
          <a:lstStyle/>
          <a:p>
            <a:pPr marL="1200150" lvl="1" indent="-742950">
              <a:buFont typeface="+mj-lt"/>
              <a:buAutoNum type="arabicPeriod"/>
            </a:pPr>
            <a:r>
              <a:rPr lang="en-US" sz="3600" dirty="0" smtClean="0"/>
              <a:t>Prayer (Field 3)</a:t>
            </a:r>
          </a:p>
          <a:p>
            <a:pPr marL="1200150" lvl="1" indent="-742950">
              <a:buFont typeface="+mj-lt"/>
              <a:buAutoNum type="arabicPeriod"/>
            </a:pPr>
            <a:r>
              <a:rPr lang="en-US" sz="3600" dirty="0" smtClean="0"/>
              <a:t>Word (Field 3)</a:t>
            </a:r>
          </a:p>
          <a:p>
            <a:pPr marL="1200150" lvl="1" indent="-742950">
              <a:buFont typeface="+mj-lt"/>
              <a:buAutoNum type="arabicPeriod"/>
            </a:pPr>
            <a:r>
              <a:rPr lang="en-US" sz="3600" dirty="0" smtClean="0"/>
              <a:t>Gospel (Field 1-2)</a:t>
            </a:r>
            <a:endParaRPr lang="en-US" sz="3600" dirty="0"/>
          </a:p>
          <a:p>
            <a:pPr marL="1200150" lvl="1" indent="-742950">
              <a:buFont typeface="+mj-lt"/>
              <a:buAutoNum type="arabicPeriod"/>
            </a:pPr>
            <a:r>
              <a:rPr lang="en-US" sz="3600" dirty="0" smtClean="0"/>
              <a:t>Baptism (Field 2-3)</a:t>
            </a:r>
            <a:endParaRPr lang="en-US" sz="3600" dirty="0"/>
          </a:p>
          <a:p>
            <a:pPr marL="1200150" lvl="1" indent="-742950">
              <a:buFont typeface="+mj-lt"/>
              <a:buAutoNum type="arabicPeriod"/>
            </a:pPr>
            <a:r>
              <a:rPr lang="en-US" sz="3600" dirty="0" smtClean="0"/>
              <a:t>Holy Spirit (All Fields)</a:t>
            </a:r>
          </a:p>
          <a:p>
            <a:pPr marL="1200150" lvl="1" indent="-742950">
              <a:buFont typeface="+mj-lt"/>
              <a:buAutoNum type="arabicPeriod"/>
            </a:pPr>
            <a:r>
              <a:rPr lang="en-US" sz="3600" dirty="0" smtClean="0"/>
              <a:t>Church (Field 4)</a:t>
            </a:r>
          </a:p>
          <a:p>
            <a:pPr marL="1200150" lvl="1" indent="-742950">
              <a:buFont typeface="+mj-lt"/>
              <a:buAutoNum type="arabicPeriod"/>
            </a:pPr>
            <a:r>
              <a:rPr lang="en-US" sz="3600" dirty="0" smtClean="0"/>
              <a:t>Forgiveness (Field 3-4)</a:t>
            </a:r>
          </a:p>
          <a:p>
            <a:pPr marL="1200150" lvl="1" indent="-742950">
              <a:buFont typeface="+mj-lt"/>
              <a:buAutoNum type="arabicPeriod"/>
            </a:pPr>
            <a:r>
              <a:rPr lang="en-US" sz="3600" dirty="0" smtClean="0"/>
              <a:t>Generations (Field 5)</a:t>
            </a:r>
            <a:endParaRPr lang="en-US" sz="3600" dirty="0"/>
          </a:p>
        </p:txBody>
      </p:sp>
    </p:spTree>
    <p:extLst>
      <p:ext uri="{BB962C8B-B14F-4D97-AF65-F5344CB8AC3E}">
        <p14:creationId xmlns:p14="http://schemas.microsoft.com/office/powerpoint/2010/main" val="232786636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42" y="60937"/>
            <a:ext cx="3684249" cy="541791"/>
          </a:xfrm>
        </p:spPr>
        <p:txBody>
          <a:bodyPr>
            <a:normAutofit/>
          </a:bodyPr>
          <a:lstStyle/>
          <a:p>
            <a:r>
              <a:rPr lang="en-US" sz="2800" dirty="0" smtClean="0"/>
              <a:t>Biblical Concepts</a:t>
            </a:r>
            <a:endParaRPr lang="en-US" sz="2800" dirty="0"/>
          </a:p>
        </p:txBody>
      </p:sp>
      <p:sp>
        <p:nvSpPr>
          <p:cNvPr id="3" name="Isosceles Triangle 2"/>
          <p:cNvSpPr/>
          <p:nvPr/>
        </p:nvSpPr>
        <p:spPr>
          <a:xfrm>
            <a:off x="150697" y="75065"/>
            <a:ext cx="8826462" cy="6782935"/>
          </a:xfrm>
          <a:prstGeom prst="triangle">
            <a:avLst>
              <a:gd name="adj" fmla="val 4978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 name="Straight Connector 4"/>
          <p:cNvCxnSpPr/>
          <p:nvPr/>
        </p:nvCxnSpPr>
        <p:spPr>
          <a:xfrm flipV="1">
            <a:off x="1399317" y="4949571"/>
            <a:ext cx="6329220" cy="20647"/>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2268660" y="3623044"/>
            <a:ext cx="4575067"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3145431" y="2225143"/>
            <a:ext cx="2806233" cy="0"/>
          </a:xfrm>
          <a:prstGeom prst="line">
            <a:avLst/>
          </a:prstGeom>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3465286" y="4860141"/>
            <a:ext cx="2486378" cy="461665"/>
          </a:xfrm>
          <a:prstGeom prst="rect">
            <a:avLst/>
          </a:prstGeom>
          <a:noFill/>
        </p:spPr>
        <p:txBody>
          <a:bodyPr wrap="none" rtlCol="0">
            <a:spAutoFit/>
          </a:bodyPr>
          <a:lstStyle/>
          <a:p>
            <a:r>
              <a:rPr lang="en-US" sz="2400" b="1" dirty="0" smtClean="0"/>
              <a:t>Biblical Command</a:t>
            </a:r>
            <a:endParaRPr lang="en-US" sz="2400" b="1" dirty="0"/>
          </a:p>
        </p:txBody>
      </p:sp>
      <p:sp>
        <p:nvSpPr>
          <p:cNvPr id="15" name="TextBox 14"/>
          <p:cNvSpPr txBox="1"/>
          <p:nvPr/>
        </p:nvSpPr>
        <p:spPr>
          <a:xfrm>
            <a:off x="3247567" y="3581331"/>
            <a:ext cx="2717661" cy="461665"/>
          </a:xfrm>
          <a:prstGeom prst="rect">
            <a:avLst/>
          </a:prstGeom>
          <a:noFill/>
        </p:spPr>
        <p:txBody>
          <a:bodyPr wrap="none" rtlCol="0">
            <a:spAutoFit/>
          </a:bodyPr>
          <a:lstStyle/>
          <a:p>
            <a:r>
              <a:rPr lang="en-US" sz="2400" b="1" dirty="0" smtClean="0"/>
              <a:t>Personal Conviction</a:t>
            </a:r>
            <a:endParaRPr lang="en-US" sz="2400" b="1" dirty="0"/>
          </a:p>
        </p:txBody>
      </p:sp>
      <p:sp>
        <p:nvSpPr>
          <p:cNvPr id="19" name="TextBox 18"/>
          <p:cNvSpPr txBox="1"/>
          <p:nvPr/>
        </p:nvSpPr>
        <p:spPr>
          <a:xfrm>
            <a:off x="2189200" y="5216474"/>
            <a:ext cx="4788490" cy="369332"/>
          </a:xfrm>
          <a:prstGeom prst="rect">
            <a:avLst/>
          </a:prstGeom>
          <a:noFill/>
        </p:spPr>
        <p:txBody>
          <a:bodyPr wrap="none" rtlCol="0">
            <a:spAutoFit/>
          </a:bodyPr>
          <a:lstStyle/>
          <a:p>
            <a:r>
              <a:rPr lang="en-US" dirty="0" smtClean="0"/>
              <a:t>Universal commands that all disciples must apply</a:t>
            </a:r>
            <a:endParaRPr lang="en-US" dirty="0"/>
          </a:p>
        </p:txBody>
      </p:sp>
      <p:sp>
        <p:nvSpPr>
          <p:cNvPr id="20" name="TextBox 19"/>
          <p:cNvSpPr txBox="1"/>
          <p:nvPr/>
        </p:nvSpPr>
        <p:spPr>
          <a:xfrm>
            <a:off x="2943671" y="6507057"/>
            <a:ext cx="3230359" cy="369332"/>
          </a:xfrm>
          <a:prstGeom prst="rect">
            <a:avLst/>
          </a:prstGeom>
          <a:noFill/>
        </p:spPr>
        <p:txBody>
          <a:bodyPr wrap="none" rtlCol="0">
            <a:spAutoFit/>
          </a:bodyPr>
          <a:lstStyle/>
          <a:p>
            <a:r>
              <a:rPr lang="en-US" i="1" dirty="0" smtClean="0"/>
              <a:t>What has God said to mankind?</a:t>
            </a:r>
            <a:endParaRPr lang="en-US" i="1" dirty="0"/>
          </a:p>
        </p:txBody>
      </p:sp>
      <p:sp>
        <p:nvSpPr>
          <p:cNvPr id="21" name="TextBox 20"/>
          <p:cNvSpPr txBox="1"/>
          <p:nvPr/>
        </p:nvSpPr>
        <p:spPr>
          <a:xfrm>
            <a:off x="2355186" y="4137618"/>
            <a:ext cx="4488541" cy="369332"/>
          </a:xfrm>
          <a:prstGeom prst="rect">
            <a:avLst/>
          </a:prstGeom>
          <a:noFill/>
        </p:spPr>
        <p:txBody>
          <a:bodyPr wrap="none" rtlCol="0">
            <a:spAutoFit/>
          </a:bodyPr>
          <a:lstStyle/>
          <a:p>
            <a:r>
              <a:rPr lang="en-US" dirty="0" smtClean="0"/>
              <a:t>Strong opinions that I believe apply to all men</a:t>
            </a:r>
            <a:endParaRPr lang="en-US" dirty="0"/>
          </a:p>
        </p:txBody>
      </p:sp>
      <p:sp>
        <p:nvSpPr>
          <p:cNvPr id="22" name="TextBox 21"/>
          <p:cNvSpPr txBox="1"/>
          <p:nvPr/>
        </p:nvSpPr>
        <p:spPr>
          <a:xfrm>
            <a:off x="2721352" y="4580239"/>
            <a:ext cx="4002430" cy="369332"/>
          </a:xfrm>
          <a:prstGeom prst="rect">
            <a:avLst/>
          </a:prstGeom>
          <a:noFill/>
        </p:spPr>
        <p:txBody>
          <a:bodyPr wrap="none" rtlCol="0">
            <a:spAutoFit/>
          </a:bodyPr>
          <a:lstStyle/>
          <a:p>
            <a:r>
              <a:rPr lang="en-US" i="1" dirty="0" smtClean="0"/>
              <a:t>What I believe God has said to mankind.</a:t>
            </a:r>
            <a:endParaRPr lang="en-US" i="1" dirty="0"/>
          </a:p>
        </p:txBody>
      </p:sp>
      <p:grpSp>
        <p:nvGrpSpPr>
          <p:cNvPr id="41" name="Group 40"/>
          <p:cNvGrpSpPr/>
          <p:nvPr/>
        </p:nvGrpSpPr>
        <p:grpSpPr>
          <a:xfrm>
            <a:off x="2356325" y="2160570"/>
            <a:ext cx="4643193" cy="1484002"/>
            <a:chOff x="2356325" y="2612574"/>
            <a:chExt cx="4643193" cy="1484002"/>
          </a:xfrm>
        </p:grpSpPr>
        <p:sp>
          <p:nvSpPr>
            <p:cNvPr id="17" name="TextBox 16"/>
            <p:cNvSpPr txBox="1"/>
            <p:nvPr/>
          </p:nvSpPr>
          <p:spPr>
            <a:xfrm>
              <a:off x="3610423" y="2612574"/>
              <a:ext cx="2201444" cy="461665"/>
            </a:xfrm>
            <a:prstGeom prst="rect">
              <a:avLst/>
            </a:prstGeom>
            <a:noFill/>
          </p:spPr>
          <p:txBody>
            <a:bodyPr wrap="none" rtlCol="0">
              <a:spAutoFit/>
            </a:bodyPr>
            <a:lstStyle/>
            <a:p>
              <a:r>
                <a:rPr lang="en-US" sz="2400" b="1" dirty="0" smtClean="0"/>
                <a:t>Biblical Method</a:t>
              </a:r>
              <a:endParaRPr lang="en-US" sz="2400" b="1" dirty="0"/>
            </a:p>
          </p:txBody>
        </p:sp>
        <p:sp>
          <p:nvSpPr>
            <p:cNvPr id="23" name="TextBox 22"/>
            <p:cNvSpPr txBox="1"/>
            <p:nvPr/>
          </p:nvSpPr>
          <p:spPr>
            <a:xfrm>
              <a:off x="2356325" y="3727244"/>
              <a:ext cx="4643193" cy="369332"/>
            </a:xfrm>
            <a:prstGeom prst="rect">
              <a:avLst/>
            </a:prstGeom>
            <a:noFill/>
          </p:spPr>
          <p:txBody>
            <a:bodyPr wrap="none" rtlCol="0">
              <a:spAutoFit/>
            </a:bodyPr>
            <a:lstStyle/>
            <a:p>
              <a:r>
                <a:rPr lang="en-US" i="1" dirty="0" smtClean="0"/>
                <a:t>How people in the bible have applied principle.</a:t>
              </a:r>
              <a:endParaRPr lang="en-US" i="1" dirty="0"/>
            </a:p>
          </p:txBody>
        </p:sp>
        <p:sp>
          <p:nvSpPr>
            <p:cNvPr id="25" name="TextBox 24"/>
            <p:cNvSpPr txBox="1"/>
            <p:nvPr/>
          </p:nvSpPr>
          <p:spPr>
            <a:xfrm>
              <a:off x="3305832" y="3095763"/>
              <a:ext cx="2462107" cy="646331"/>
            </a:xfrm>
            <a:prstGeom prst="rect">
              <a:avLst/>
            </a:prstGeom>
            <a:noFill/>
          </p:spPr>
          <p:txBody>
            <a:bodyPr wrap="none" rtlCol="0">
              <a:spAutoFit/>
            </a:bodyPr>
            <a:lstStyle/>
            <a:p>
              <a:pPr algn="ctr"/>
              <a:r>
                <a:rPr lang="en-US" dirty="0" smtClean="0"/>
                <a:t>Examples from the bible</a:t>
              </a:r>
            </a:p>
            <a:p>
              <a:pPr algn="ctr"/>
              <a:r>
                <a:rPr lang="en-US" dirty="0" smtClean="0"/>
                <a:t> that instruct me</a:t>
              </a:r>
              <a:endParaRPr lang="en-US" dirty="0"/>
            </a:p>
          </p:txBody>
        </p:sp>
      </p:grpSp>
      <p:grpSp>
        <p:nvGrpSpPr>
          <p:cNvPr id="36" name="Group 35"/>
          <p:cNvGrpSpPr/>
          <p:nvPr/>
        </p:nvGrpSpPr>
        <p:grpSpPr>
          <a:xfrm>
            <a:off x="3274599" y="791856"/>
            <a:ext cx="2600980" cy="1448087"/>
            <a:chOff x="3274599" y="1179288"/>
            <a:chExt cx="2600980" cy="1448087"/>
          </a:xfrm>
        </p:grpSpPr>
        <p:sp>
          <p:nvSpPr>
            <p:cNvPr id="18" name="TextBox 17"/>
            <p:cNvSpPr txBox="1"/>
            <p:nvPr/>
          </p:nvSpPr>
          <p:spPr>
            <a:xfrm>
              <a:off x="3713251" y="1179288"/>
              <a:ext cx="1644200" cy="830997"/>
            </a:xfrm>
            <a:prstGeom prst="rect">
              <a:avLst/>
            </a:prstGeom>
            <a:noFill/>
          </p:spPr>
          <p:txBody>
            <a:bodyPr wrap="none" rtlCol="0">
              <a:spAutoFit/>
            </a:bodyPr>
            <a:lstStyle/>
            <a:p>
              <a:pPr algn="ctr"/>
              <a:r>
                <a:rPr lang="en-US" sz="2400" b="1" dirty="0" smtClean="0"/>
                <a:t>Personal</a:t>
              </a:r>
            </a:p>
            <a:p>
              <a:pPr algn="ctr"/>
              <a:r>
                <a:rPr lang="en-US" sz="2400" b="1" dirty="0" smtClean="0"/>
                <a:t>Application</a:t>
              </a:r>
              <a:endParaRPr lang="en-US" sz="2400" b="1" dirty="0"/>
            </a:p>
          </p:txBody>
        </p:sp>
        <p:sp>
          <p:nvSpPr>
            <p:cNvPr id="24" name="TextBox 23"/>
            <p:cNvSpPr txBox="1"/>
            <p:nvPr/>
          </p:nvSpPr>
          <p:spPr>
            <a:xfrm>
              <a:off x="3274599" y="2258043"/>
              <a:ext cx="2600980" cy="369332"/>
            </a:xfrm>
            <a:prstGeom prst="rect">
              <a:avLst/>
            </a:prstGeom>
            <a:noFill/>
          </p:spPr>
          <p:txBody>
            <a:bodyPr wrap="none" rtlCol="0">
              <a:spAutoFit/>
            </a:bodyPr>
            <a:lstStyle/>
            <a:p>
              <a:r>
                <a:rPr lang="en-US" i="1" dirty="0" smtClean="0"/>
                <a:t>What God has said to me</a:t>
              </a:r>
              <a:endParaRPr lang="en-US" i="1" dirty="0"/>
            </a:p>
          </p:txBody>
        </p:sp>
        <p:sp>
          <p:nvSpPr>
            <p:cNvPr id="26" name="TextBox 25"/>
            <p:cNvSpPr txBox="1"/>
            <p:nvPr/>
          </p:nvSpPr>
          <p:spPr>
            <a:xfrm>
              <a:off x="3690217" y="1911761"/>
              <a:ext cx="1698602" cy="369332"/>
            </a:xfrm>
            <a:prstGeom prst="rect">
              <a:avLst/>
            </a:prstGeom>
            <a:noFill/>
          </p:spPr>
          <p:txBody>
            <a:bodyPr wrap="none" rtlCol="0">
              <a:spAutoFit/>
            </a:bodyPr>
            <a:lstStyle/>
            <a:p>
              <a:r>
                <a:rPr lang="en-US" dirty="0" smtClean="0"/>
                <a:t>Not in the bible.</a:t>
              </a:r>
              <a:endParaRPr lang="en-US" dirty="0"/>
            </a:p>
          </p:txBody>
        </p:sp>
      </p:grpSp>
      <p:sp>
        <p:nvSpPr>
          <p:cNvPr id="27" name="TextBox 26"/>
          <p:cNvSpPr txBox="1"/>
          <p:nvPr/>
        </p:nvSpPr>
        <p:spPr>
          <a:xfrm>
            <a:off x="3500409" y="5950857"/>
            <a:ext cx="1873830" cy="461665"/>
          </a:xfrm>
          <a:prstGeom prst="rect">
            <a:avLst/>
          </a:prstGeom>
          <a:noFill/>
        </p:spPr>
        <p:txBody>
          <a:bodyPr wrap="none" rtlCol="0">
            <a:spAutoFit/>
          </a:bodyPr>
          <a:lstStyle/>
          <a:p>
            <a:r>
              <a:rPr lang="en-US" sz="2400" b="1" dirty="0" smtClean="0"/>
              <a:t>Biblical Truth</a:t>
            </a:r>
            <a:endParaRPr lang="en-US" sz="2400" b="1" dirty="0"/>
          </a:p>
        </p:txBody>
      </p:sp>
      <p:cxnSp>
        <p:nvCxnSpPr>
          <p:cNvPr id="28" name="Straight Connector 27"/>
          <p:cNvCxnSpPr/>
          <p:nvPr/>
        </p:nvCxnSpPr>
        <p:spPr>
          <a:xfrm>
            <a:off x="775006" y="5950857"/>
            <a:ext cx="7620897" cy="20684"/>
          </a:xfrm>
          <a:prstGeom prst="line">
            <a:avLst/>
          </a:prstGeom>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2190191" y="5495429"/>
            <a:ext cx="4795353" cy="369332"/>
          </a:xfrm>
          <a:prstGeom prst="rect">
            <a:avLst/>
          </a:prstGeom>
          <a:noFill/>
        </p:spPr>
        <p:txBody>
          <a:bodyPr wrap="none" rtlCol="0">
            <a:spAutoFit/>
          </a:bodyPr>
          <a:lstStyle/>
          <a:p>
            <a:r>
              <a:rPr lang="en-US" i="1" dirty="0" smtClean="0"/>
              <a:t>What has God commanded all men and women?</a:t>
            </a:r>
            <a:endParaRPr lang="en-US" i="1" dirty="0"/>
          </a:p>
        </p:txBody>
      </p:sp>
      <p:sp>
        <p:nvSpPr>
          <p:cNvPr id="35" name="TextBox 34"/>
          <p:cNvSpPr txBox="1"/>
          <p:nvPr/>
        </p:nvSpPr>
        <p:spPr>
          <a:xfrm>
            <a:off x="1651000" y="6257819"/>
            <a:ext cx="5917004" cy="369332"/>
          </a:xfrm>
          <a:prstGeom prst="rect">
            <a:avLst/>
          </a:prstGeom>
          <a:noFill/>
        </p:spPr>
        <p:txBody>
          <a:bodyPr wrap="none" rtlCol="0">
            <a:spAutoFit/>
          </a:bodyPr>
          <a:lstStyle/>
          <a:p>
            <a:r>
              <a:rPr lang="en-US" dirty="0" smtClean="0"/>
              <a:t>Universal truths that apply to everyone at all times in all ages</a:t>
            </a:r>
            <a:endParaRPr lang="en-US" dirty="0"/>
          </a:p>
        </p:txBody>
      </p:sp>
      <p:sp>
        <p:nvSpPr>
          <p:cNvPr id="49" name="Title 1"/>
          <p:cNvSpPr txBox="1">
            <a:spLocks/>
          </p:cNvSpPr>
          <p:nvPr/>
        </p:nvSpPr>
        <p:spPr>
          <a:xfrm>
            <a:off x="5292910" y="125572"/>
            <a:ext cx="3684249" cy="54179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dirty="0" smtClean="0"/>
              <a:t>for Topical Bible Studies</a:t>
            </a:r>
            <a:endParaRPr lang="en-US" sz="2800" dirty="0"/>
          </a:p>
        </p:txBody>
      </p:sp>
    </p:spTree>
    <p:extLst>
      <p:ext uri="{BB962C8B-B14F-4D97-AF65-F5344CB8AC3E}">
        <p14:creationId xmlns:p14="http://schemas.microsoft.com/office/powerpoint/2010/main" val="92068764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5480516" y="1000956"/>
            <a:ext cx="3036769" cy="1807562"/>
          </a:xfrm>
          <a:prstGeom prst="rect">
            <a:avLst/>
          </a:prstGeom>
          <a:solidFill>
            <a:schemeClr val="bg1"/>
          </a:solid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Inductive Bible Study</a:t>
            </a:r>
          </a:p>
          <a:p>
            <a:pPr algn="ctr"/>
            <a:r>
              <a:rPr lang="en-US" dirty="0" smtClean="0">
                <a:solidFill>
                  <a:schemeClr val="tx1"/>
                </a:solidFill>
              </a:rPr>
              <a:t>Sermon on Mount (Mat 5-7)</a:t>
            </a:r>
          </a:p>
          <a:p>
            <a:pPr algn="ctr"/>
            <a:r>
              <a:rPr lang="en-US" dirty="0" smtClean="0">
                <a:solidFill>
                  <a:schemeClr val="tx1"/>
                </a:solidFill>
              </a:rPr>
              <a:t>Uses Bible Charting Method</a:t>
            </a:r>
          </a:p>
          <a:p>
            <a:pPr algn="ctr"/>
            <a:r>
              <a:rPr lang="en-US" dirty="0" smtClean="0">
                <a:solidFill>
                  <a:schemeClr val="tx1"/>
                </a:solidFill>
              </a:rPr>
              <a:t>Independent Application (16-32 weeks)</a:t>
            </a:r>
          </a:p>
        </p:txBody>
      </p:sp>
      <p:grpSp>
        <p:nvGrpSpPr>
          <p:cNvPr id="27" name="Group 26"/>
          <p:cNvGrpSpPr/>
          <p:nvPr/>
        </p:nvGrpSpPr>
        <p:grpSpPr>
          <a:xfrm>
            <a:off x="674760" y="1111163"/>
            <a:ext cx="7045296" cy="5297898"/>
            <a:chOff x="674760" y="1111163"/>
            <a:chExt cx="7045296" cy="5297898"/>
          </a:xfrm>
        </p:grpSpPr>
        <p:cxnSp>
          <p:nvCxnSpPr>
            <p:cNvPr id="5" name="Straight Arrow Connector 4"/>
            <p:cNvCxnSpPr/>
            <p:nvPr/>
          </p:nvCxnSpPr>
          <p:spPr>
            <a:xfrm>
              <a:off x="674760" y="6389219"/>
              <a:ext cx="7045296" cy="19842"/>
            </a:xfrm>
            <a:prstGeom prst="straightConnector1">
              <a:avLst/>
            </a:prstGeom>
            <a:ln w="1016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flipV="1">
              <a:off x="734298" y="1111163"/>
              <a:ext cx="0" cy="5278056"/>
            </a:xfrm>
            <a:prstGeom prst="straightConnector1">
              <a:avLst/>
            </a:prstGeom>
            <a:ln w="10160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
        <p:nvSpPr>
          <p:cNvPr id="9" name="TextBox 8"/>
          <p:cNvSpPr txBox="1"/>
          <p:nvPr/>
        </p:nvSpPr>
        <p:spPr>
          <a:xfrm>
            <a:off x="1743096" y="6360968"/>
            <a:ext cx="4708315" cy="523220"/>
          </a:xfrm>
          <a:prstGeom prst="rect">
            <a:avLst/>
          </a:prstGeom>
          <a:noFill/>
        </p:spPr>
        <p:txBody>
          <a:bodyPr wrap="none" rtlCol="0">
            <a:spAutoFit/>
          </a:bodyPr>
          <a:lstStyle/>
          <a:p>
            <a:r>
              <a:rPr lang="en-US" sz="2800" dirty="0" smtClean="0"/>
              <a:t>Growth in Obedience to Jesus</a:t>
            </a:r>
            <a:endParaRPr lang="en-US" sz="2800" dirty="0"/>
          </a:p>
        </p:txBody>
      </p:sp>
      <p:sp>
        <p:nvSpPr>
          <p:cNvPr id="10" name="TextBox 9"/>
          <p:cNvSpPr txBox="1"/>
          <p:nvPr/>
        </p:nvSpPr>
        <p:spPr>
          <a:xfrm rot="16200000">
            <a:off x="-768558" y="3478487"/>
            <a:ext cx="2273529" cy="523220"/>
          </a:xfrm>
          <a:prstGeom prst="rect">
            <a:avLst/>
          </a:prstGeom>
          <a:noFill/>
        </p:spPr>
        <p:txBody>
          <a:bodyPr wrap="none" rtlCol="0">
            <a:spAutoFit/>
          </a:bodyPr>
          <a:lstStyle/>
          <a:p>
            <a:r>
              <a:rPr lang="en-US" sz="2800" dirty="0" smtClean="0"/>
              <a:t>Independence</a:t>
            </a:r>
            <a:endParaRPr lang="en-US" sz="2800" dirty="0"/>
          </a:p>
        </p:txBody>
      </p:sp>
      <p:sp>
        <p:nvSpPr>
          <p:cNvPr id="12" name="Rectangle 11"/>
          <p:cNvSpPr/>
          <p:nvPr/>
        </p:nvSpPr>
        <p:spPr>
          <a:xfrm>
            <a:off x="3244456" y="2358572"/>
            <a:ext cx="2321971" cy="1913938"/>
          </a:xfrm>
          <a:prstGeom prst="rect">
            <a:avLst/>
          </a:prstGeom>
          <a:solidFill>
            <a:schemeClr val="bg1"/>
          </a:solid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Eight Topical </a:t>
            </a:r>
            <a:r>
              <a:rPr lang="en-US" b="1" dirty="0" smtClean="0">
                <a:solidFill>
                  <a:schemeClr val="tx1"/>
                </a:solidFill>
              </a:rPr>
              <a:t>Studies-201 Lifestyle of Christ</a:t>
            </a:r>
            <a:endParaRPr lang="en-US" b="1" dirty="0" smtClean="0">
              <a:solidFill>
                <a:schemeClr val="tx1"/>
              </a:solidFill>
            </a:endParaRPr>
          </a:p>
          <a:p>
            <a:pPr algn="ctr"/>
            <a:r>
              <a:rPr lang="en-US" dirty="0" smtClean="0">
                <a:solidFill>
                  <a:schemeClr val="tx1"/>
                </a:solidFill>
              </a:rPr>
              <a:t>10 Prescribed Verses</a:t>
            </a:r>
          </a:p>
          <a:p>
            <a:pPr algn="ctr"/>
            <a:r>
              <a:rPr lang="en-US" dirty="0" smtClean="0">
                <a:solidFill>
                  <a:schemeClr val="tx1"/>
                </a:solidFill>
              </a:rPr>
              <a:t>Independent Application (16-32 weeks)</a:t>
            </a:r>
            <a:endParaRPr lang="en-US" dirty="0">
              <a:solidFill>
                <a:schemeClr val="tx1"/>
              </a:solidFill>
            </a:endParaRPr>
          </a:p>
        </p:txBody>
      </p:sp>
      <p:sp>
        <p:nvSpPr>
          <p:cNvPr id="11" name="Rectangle 10"/>
          <p:cNvSpPr/>
          <p:nvPr/>
        </p:nvSpPr>
        <p:spPr>
          <a:xfrm>
            <a:off x="1095538" y="4100286"/>
            <a:ext cx="2456878" cy="2075961"/>
          </a:xfrm>
          <a:prstGeom prst="rect">
            <a:avLst/>
          </a:prstGeom>
          <a:solidFill>
            <a:srgbClr val="FFFFFF"/>
          </a:solid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chemeClr val="tx1"/>
                </a:solidFill>
              </a:rPr>
              <a:t>Short Term Discipleship-101</a:t>
            </a:r>
          </a:p>
          <a:p>
            <a:pPr algn="ctr"/>
            <a:r>
              <a:rPr lang="en-US" sz="2000" b="1" dirty="0" smtClean="0">
                <a:solidFill>
                  <a:schemeClr val="tx1"/>
                </a:solidFill>
              </a:rPr>
              <a:t>Eight Commands</a:t>
            </a:r>
          </a:p>
          <a:p>
            <a:pPr algn="ctr"/>
            <a:r>
              <a:rPr lang="en-US" dirty="0" smtClean="0">
                <a:solidFill>
                  <a:schemeClr val="tx1"/>
                </a:solidFill>
              </a:rPr>
              <a:t>Prescribed Passages</a:t>
            </a:r>
          </a:p>
          <a:p>
            <a:pPr algn="ctr"/>
            <a:r>
              <a:rPr lang="en-US" dirty="0" smtClean="0">
                <a:solidFill>
                  <a:schemeClr val="tx1"/>
                </a:solidFill>
              </a:rPr>
              <a:t>Recommended Applications (7-21 weeks)</a:t>
            </a:r>
            <a:endParaRPr lang="en-US" dirty="0">
              <a:solidFill>
                <a:schemeClr val="tx1"/>
              </a:solidFill>
            </a:endParaRPr>
          </a:p>
        </p:txBody>
      </p:sp>
      <p:grpSp>
        <p:nvGrpSpPr>
          <p:cNvPr id="26" name="Group 25"/>
          <p:cNvGrpSpPr/>
          <p:nvPr/>
        </p:nvGrpSpPr>
        <p:grpSpPr>
          <a:xfrm>
            <a:off x="3572261" y="2808518"/>
            <a:ext cx="4587360" cy="3174619"/>
            <a:chOff x="3989027" y="2718401"/>
            <a:chExt cx="4182554" cy="2828212"/>
          </a:xfrm>
        </p:grpSpPr>
        <p:cxnSp>
          <p:nvCxnSpPr>
            <p:cNvPr id="17" name="Straight Arrow Connector 16"/>
            <p:cNvCxnSpPr/>
            <p:nvPr/>
          </p:nvCxnSpPr>
          <p:spPr>
            <a:xfrm flipV="1">
              <a:off x="3989027" y="2718401"/>
              <a:ext cx="4008872" cy="282821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rot="19478848">
              <a:off x="4612270" y="3874648"/>
              <a:ext cx="3559311" cy="575805"/>
            </a:xfrm>
            <a:prstGeom prst="rect">
              <a:avLst/>
            </a:prstGeom>
            <a:noFill/>
          </p:spPr>
          <p:txBody>
            <a:bodyPr wrap="none" rtlCol="0">
              <a:spAutoFit/>
            </a:bodyPr>
            <a:lstStyle/>
            <a:p>
              <a:pPr algn="ctr"/>
              <a:r>
                <a:rPr lang="en-US" dirty="0" smtClean="0"/>
                <a:t>Daily Quiet Time and Scripture Memory</a:t>
              </a:r>
            </a:p>
            <a:p>
              <a:pPr algn="ctr"/>
              <a:r>
                <a:rPr lang="en-US" dirty="0" smtClean="0"/>
                <a:t>In A-Team Context</a:t>
              </a:r>
              <a:endParaRPr lang="en-US" dirty="0"/>
            </a:p>
          </p:txBody>
        </p:sp>
      </p:grpSp>
      <p:sp>
        <p:nvSpPr>
          <p:cNvPr id="24" name="Title 23"/>
          <p:cNvSpPr>
            <a:spLocks noGrp="1"/>
          </p:cNvSpPr>
          <p:nvPr>
            <p:ph type="title"/>
          </p:nvPr>
        </p:nvSpPr>
        <p:spPr>
          <a:xfrm>
            <a:off x="457200" y="-142044"/>
            <a:ext cx="8229600" cy="1143000"/>
          </a:xfrm>
        </p:spPr>
        <p:txBody>
          <a:bodyPr>
            <a:noAutofit/>
          </a:bodyPr>
          <a:lstStyle/>
          <a:p>
            <a:r>
              <a:rPr lang="en-US" sz="3200" dirty="0" smtClean="0"/>
              <a:t>No Place Left Army</a:t>
            </a:r>
            <a:br>
              <a:rPr lang="en-US" sz="3200" dirty="0" smtClean="0"/>
            </a:br>
            <a:r>
              <a:rPr lang="en-US" sz="3200" dirty="0" smtClean="0"/>
              <a:t>Long Term Discipleship Plan </a:t>
            </a:r>
            <a:endParaRPr lang="en-US" sz="3200" dirty="0"/>
          </a:p>
        </p:txBody>
      </p:sp>
    </p:spTree>
    <p:extLst>
      <p:ext uri="{BB962C8B-B14F-4D97-AF65-F5344CB8AC3E}">
        <p14:creationId xmlns:p14="http://schemas.microsoft.com/office/powerpoint/2010/main" val="46016872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703284" y="4526640"/>
            <a:ext cx="1923143" cy="1542143"/>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rgbClr val="000000"/>
                </a:solidFill>
              </a:rPr>
              <a:t>Observation</a:t>
            </a:r>
            <a:endParaRPr lang="en-US" sz="1600" dirty="0">
              <a:solidFill>
                <a:srgbClr val="000000"/>
              </a:solidFill>
            </a:endParaRPr>
          </a:p>
        </p:txBody>
      </p:sp>
      <p:sp>
        <p:nvSpPr>
          <p:cNvPr id="6" name="Oval 5"/>
          <p:cNvSpPr/>
          <p:nvPr/>
        </p:nvSpPr>
        <p:spPr>
          <a:xfrm>
            <a:off x="2703284" y="2984497"/>
            <a:ext cx="1923143" cy="1542143"/>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rgbClr val="000000"/>
                </a:solidFill>
              </a:rPr>
              <a:t>Interpretation</a:t>
            </a:r>
            <a:endParaRPr lang="en-US" sz="1600" dirty="0">
              <a:solidFill>
                <a:srgbClr val="000000"/>
              </a:solidFill>
            </a:endParaRPr>
          </a:p>
        </p:txBody>
      </p:sp>
      <p:sp>
        <p:nvSpPr>
          <p:cNvPr id="9" name="Oval 8"/>
          <p:cNvSpPr/>
          <p:nvPr/>
        </p:nvSpPr>
        <p:spPr>
          <a:xfrm>
            <a:off x="2703284" y="1442354"/>
            <a:ext cx="1923143" cy="1542143"/>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rgbClr val="000000"/>
                </a:solidFill>
              </a:rPr>
              <a:t>Application</a:t>
            </a:r>
            <a:endParaRPr lang="en-US" sz="1600" dirty="0">
              <a:solidFill>
                <a:srgbClr val="000000"/>
              </a:solidFill>
            </a:endParaRPr>
          </a:p>
        </p:txBody>
      </p:sp>
      <p:sp>
        <p:nvSpPr>
          <p:cNvPr id="10" name="Oval 9"/>
          <p:cNvSpPr/>
          <p:nvPr/>
        </p:nvSpPr>
        <p:spPr>
          <a:xfrm>
            <a:off x="4118427" y="3755568"/>
            <a:ext cx="1923143" cy="1542143"/>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rgbClr val="000000"/>
                </a:solidFill>
              </a:rPr>
              <a:t>Head</a:t>
            </a:r>
            <a:endParaRPr lang="en-US" sz="1600" dirty="0">
              <a:solidFill>
                <a:srgbClr val="000000"/>
              </a:solidFill>
            </a:endParaRPr>
          </a:p>
        </p:txBody>
      </p:sp>
      <p:sp>
        <p:nvSpPr>
          <p:cNvPr id="11" name="Oval 10"/>
          <p:cNvSpPr/>
          <p:nvPr/>
        </p:nvSpPr>
        <p:spPr>
          <a:xfrm>
            <a:off x="4118427" y="2213425"/>
            <a:ext cx="1923143" cy="1542143"/>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rgbClr val="000000"/>
                </a:solidFill>
              </a:rPr>
              <a:t>Heart</a:t>
            </a:r>
            <a:endParaRPr lang="en-US" sz="1600" dirty="0">
              <a:solidFill>
                <a:srgbClr val="000000"/>
              </a:solidFill>
            </a:endParaRPr>
          </a:p>
        </p:txBody>
      </p:sp>
      <p:sp>
        <p:nvSpPr>
          <p:cNvPr id="12" name="Oval 11"/>
          <p:cNvSpPr/>
          <p:nvPr/>
        </p:nvSpPr>
        <p:spPr>
          <a:xfrm>
            <a:off x="4118427" y="671282"/>
            <a:ext cx="1923143" cy="1542143"/>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rgbClr val="000000"/>
                </a:solidFill>
              </a:rPr>
              <a:t>Hands</a:t>
            </a:r>
            <a:endParaRPr lang="en-US" sz="1600" dirty="0">
              <a:solidFill>
                <a:srgbClr val="000000"/>
              </a:solidFill>
            </a:endParaRPr>
          </a:p>
        </p:txBody>
      </p:sp>
      <p:sp>
        <p:nvSpPr>
          <p:cNvPr id="13" name="TextBox 12"/>
          <p:cNvSpPr txBox="1"/>
          <p:nvPr/>
        </p:nvSpPr>
        <p:spPr>
          <a:xfrm>
            <a:off x="500903" y="4974545"/>
            <a:ext cx="1984668" cy="646331"/>
          </a:xfrm>
          <a:prstGeom prst="rect">
            <a:avLst/>
          </a:prstGeom>
          <a:noFill/>
        </p:spPr>
        <p:txBody>
          <a:bodyPr wrap="square" rtlCol="0">
            <a:spAutoFit/>
          </a:bodyPr>
          <a:lstStyle/>
          <a:p>
            <a:r>
              <a:rPr lang="en-US" dirty="0" smtClean="0"/>
              <a:t>What does the Bible Say?</a:t>
            </a:r>
            <a:endParaRPr lang="en-US" dirty="0"/>
          </a:p>
        </p:txBody>
      </p:sp>
      <p:sp>
        <p:nvSpPr>
          <p:cNvPr id="14" name="TextBox 13"/>
          <p:cNvSpPr txBox="1"/>
          <p:nvPr/>
        </p:nvSpPr>
        <p:spPr>
          <a:xfrm>
            <a:off x="500903" y="3432402"/>
            <a:ext cx="1984668" cy="646331"/>
          </a:xfrm>
          <a:prstGeom prst="rect">
            <a:avLst/>
          </a:prstGeom>
          <a:noFill/>
        </p:spPr>
        <p:txBody>
          <a:bodyPr wrap="square" rtlCol="0">
            <a:spAutoFit/>
          </a:bodyPr>
          <a:lstStyle/>
          <a:p>
            <a:r>
              <a:rPr lang="en-US" dirty="0" smtClean="0"/>
              <a:t>What does the Bible Mean?</a:t>
            </a:r>
            <a:endParaRPr lang="en-US" dirty="0"/>
          </a:p>
        </p:txBody>
      </p:sp>
      <p:sp>
        <p:nvSpPr>
          <p:cNvPr id="15" name="TextBox 14"/>
          <p:cNvSpPr txBox="1"/>
          <p:nvPr/>
        </p:nvSpPr>
        <p:spPr>
          <a:xfrm>
            <a:off x="500903" y="1890259"/>
            <a:ext cx="1984668" cy="646331"/>
          </a:xfrm>
          <a:prstGeom prst="rect">
            <a:avLst/>
          </a:prstGeom>
          <a:noFill/>
        </p:spPr>
        <p:txBody>
          <a:bodyPr wrap="square" rtlCol="0">
            <a:spAutoFit/>
          </a:bodyPr>
          <a:lstStyle/>
          <a:p>
            <a:r>
              <a:rPr lang="en-US" dirty="0" smtClean="0"/>
              <a:t>What does the Bible Say to Me?</a:t>
            </a:r>
            <a:endParaRPr lang="en-US" dirty="0"/>
          </a:p>
        </p:txBody>
      </p:sp>
      <p:sp>
        <p:nvSpPr>
          <p:cNvPr id="16" name="TextBox 15"/>
          <p:cNvSpPr txBox="1"/>
          <p:nvPr/>
        </p:nvSpPr>
        <p:spPr>
          <a:xfrm>
            <a:off x="6361045" y="4974545"/>
            <a:ext cx="2256811" cy="646331"/>
          </a:xfrm>
          <a:prstGeom prst="rect">
            <a:avLst/>
          </a:prstGeom>
          <a:noFill/>
        </p:spPr>
        <p:txBody>
          <a:bodyPr wrap="square" rtlCol="0">
            <a:spAutoFit/>
          </a:bodyPr>
          <a:lstStyle/>
          <a:p>
            <a:r>
              <a:rPr lang="en-US" dirty="0" smtClean="0"/>
              <a:t>What does the Bible Say?</a:t>
            </a:r>
            <a:endParaRPr lang="en-US" dirty="0"/>
          </a:p>
        </p:txBody>
      </p:sp>
      <p:sp>
        <p:nvSpPr>
          <p:cNvPr id="17" name="TextBox 16"/>
          <p:cNvSpPr txBox="1"/>
          <p:nvPr/>
        </p:nvSpPr>
        <p:spPr>
          <a:xfrm>
            <a:off x="6361046" y="2984497"/>
            <a:ext cx="1984668" cy="646331"/>
          </a:xfrm>
          <a:prstGeom prst="rect">
            <a:avLst/>
          </a:prstGeom>
          <a:noFill/>
        </p:spPr>
        <p:txBody>
          <a:bodyPr wrap="square" rtlCol="0">
            <a:spAutoFit/>
          </a:bodyPr>
          <a:lstStyle/>
          <a:p>
            <a:r>
              <a:rPr lang="en-US" dirty="0" smtClean="0"/>
              <a:t>How do the people in the bible feel?</a:t>
            </a:r>
            <a:endParaRPr lang="en-US" dirty="0"/>
          </a:p>
        </p:txBody>
      </p:sp>
      <p:sp>
        <p:nvSpPr>
          <p:cNvPr id="18" name="TextBox 17"/>
          <p:cNvSpPr txBox="1"/>
          <p:nvPr/>
        </p:nvSpPr>
        <p:spPr>
          <a:xfrm>
            <a:off x="6361046" y="1303854"/>
            <a:ext cx="1984668" cy="369332"/>
          </a:xfrm>
          <a:prstGeom prst="rect">
            <a:avLst/>
          </a:prstGeom>
          <a:noFill/>
        </p:spPr>
        <p:txBody>
          <a:bodyPr wrap="square" rtlCol="0">
            <a:spAutoFit/>
          </a:bodyPr>
          <a:lstStyle/>
          <a:p>
            <a:r>
              <a:rPr lang="en-US" dirty="0" smtClean="0"/>
              <a:t>What should I do?</a:t>
            </a:r>
            <a:endParaRPr lang="en-US" dirty="0"/>
          </a:p>
        </p:txBody>
      </p:sp>
      <p:sp>
        <p:nvSpPr>
          <p:cNvPr id="19" name="TextBox 18"/>
          <p:cNvSpPr txBox="1"/>
          <p:nvPr/>
        </p:nvSpPr>
        <p:spPr>
          <a:xfrm>
            <a:off x="6361045" y="3777113"/>
            <a:ext cx="2256811" cy="646331"/>
          </a:xfrm>
          <a:prstGeom prst="rect">
            <a:avLst/>
          </a:prstGeom>
          <a:noFill/>
        </p:spPr>
        <p:txBody>
          <a:bodyPr wrap="square" rtlCol="0">
            <a:spAutoFit/>
          </a:bodyPr>
          <a:lstStyle/>
          <a:p>
            <a:r>
              <a:rPr lang="en-US" dirty="0" smtClean="0"/>
              <a:t>What does the Bible Mean?</a:t>
            </a:r>
            <a:endParaRPr lang="en-US" dirty="0"/>
          </a:p>
        </p:txBody>
      </p:sp>
      <p:sp>
        <p:nvSpPr>
          <p:cNvPr id="20" name="TextBox 19"/>
          <p:cNvSpPr txBox="1"/>
          <p:nvPr/>
        </p:nvSpPr>
        <p:spPr>
          <a:xfrm>
            <a:off x="6361046" y="2290204"/>
            <a:ext cx="1984668" cy="369332"/>
          </a:xfrm>
          <a:prstGeom prst="rect">
            <a:avLst/>
          </a:prstGeom>
          <a:noFill/>
        </p:spPr>
        <p:txBody>
          <a:bodyPr wrap="square" rtlCol="0">
            <a:spAutoFit/>
          </a:bodyPr>
          <a:lstStyle/>
          <a:p>
            <a:r>
              <a:rPr lang="en-US" dirty="0" smtClean="0"/>
              <a:t>How do I feel?</a:t>
            </a:r>
            <a:endParaRPr lang="en-US" dirty="0"/>
          </a:p>
        </p:txBody>
      </p:sp>
      <p:cxnSp>
        <p:nvCxnSpPr>
          <p:cNvPr id="22" name="Straight Arrow Connector 21"/>
          <p:cNvCxnSpPr>
            <a:stCxn id="16" idx="1"/>
          </p:cNvCxnSpPr>
          <p:nvPr/>
        </p:nvCxnSpPr>
        <p:spPr>
          <a:xfrm flipH="1" flipV="1">
            <a:off x="4354286" y="4974545"/>
            <a:ext cx="2006759" cy="3231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stCxn id="19" idx="1"/>
          </p:cNvCxnSpPr>
          <p:nvPr/>
        </p:nvCxnSpPr>
        <p:spPr>
          <a:xfrm flipH="1" flipV="1">
            <a:off x="4354286" y="4078733"/>
            <a:ext cx="2006759" cy="215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flipH="1">
            <a:off x="4354286" y="3432402"/>
            <a:ext cx="2006759"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20" idx="1"/>
          </p:cNvCxnSpPr>
          <p:nvPr/>
        </p:nvCxnSpPr>
        <p:spPr>
          <a:xfrm flipH="1">
            <a:off x="4354286" y="2474870"/>
            <a:ext cx="2006760" cy="617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18" idx="1"/>
          </p:cNvCxnSpPr>
          <p:nvPr/>
        </p:nvCxnSpPr>
        <p:spPr>
          <a:xfrm flipH="1">
            <a:off x="4354286" y="1488520"/>
            <a:ext cx="2006760" cy="4017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1" name="Title 30"/>
          <p:cNvSpPr>
            <a:spLocks noGrp="1"/>
          </p:cNvSpPr>
          <p:nvPr>
            <p:ph type="title"/>
          </p:nvPr>
        </p:nvSpPr>
        <p:spPr>
          <a:xfrm>
            <a:off x="260940" y="72570"/>
            <a:ext cx="8686800" cy="544283"/>
          </a:xfrm>
        </p:spPr>
        <p:txBody>
          <a:bodyPr>
            <a:noAutofit/>
          </a:bodyPr>
          <a:lstStyle/>
          <a:p>
            <a:r>
              <a:rPr lang="en-US" sz="2400" b="1" dirty="0" smtClean="0"/>
              <a:t>Traditional Bible Study Paradigm v. Head, Heart, Hands Paradigm</a:t>
            </a:r>
            <a:endParaRPr lang="en-US" sz="2400" b="1" dirty="0"/>
          </a:p>
        </p:txBody>
      </p:sp>
      <p:sp>
        <p:nvSpPr>
          <p:cNvPr id="32" name="TextBox 31"/>
          <p:cNvSpPr txBox="1"/>
          <p:nvPr/>
        </p:nvSpPr>
        <p:spPr>
          <a:xfrm>
            <a:off x="0" y="6141354"/>
            <a:ext cx="9144000" cy="646331"/>
          </a:xfrm>
          <a:prstGeom prst="rect">
            <a:avLst/>
          </a:prstGeom>
          <a:noFill/>
        </p:spPr>
        <p:txBody>
          <a:bodyPr wrap="square" rtlCol="0">
            <a:spAutoFit/>
          </a:bodyPr>
          <a:lstStyle/>
          <a:p>
            <a:pPr algn="ctr"/>
            <a:r>
              <a:rPr lang="en-US" dirty="0" smtClean="0">
                <a:solidFill>
                  <a:srgbClr val="FF0000"/>
                </a:solidFill>
              </a:rPr>
              <a:t>Main difference:  spend extra time on how people in the story feel and how empathizing with them makes you feel.  We believe this is more likely to help you get the Holy Spirit’s leading.</a:t>
            </a:r>
            <a:endParaRPr lang="en-US" dirty="0">
              <a:solidFill>
                <a:srgbClr val="FF0000"/>
              </a:solidFill>
            </a:endParaRPr>
          </a:p>
        </p:txBody>
      </p:sp>
    </p:spTree>
    <p:extLst>
      <p:ext uri="{BB962C8B-B14F-4D97-AF65-F5344CB8AC3E}">
        <p14:creationId xmlns:p14="http://schemas.microsoft.com/office/powerpoint/2010/main" val="192816193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572283476"/>
              </p:ext>
            </p:extLst>
          </p:nvPr>
        </p:nvGraphicFramePr>
        <p:xfrm>
          <a:off x="76200" y="847864"/>
          <a:ext cx="9067800" cy="5301743"/>
        </p:xfrm>
        <a:graphic>
          <a:graphicData uri="http://schemas.openxmlformats.org/drawingml/2006/table">
            <a:tbl>
              <a:tblPr firstRow="1" bandRow="1">
                <a:tableStyleId>{5C22544A-7EE6-4342-B048-85BDC9FD1C3A}</a:tableStyleId>
              </a:tblPr>
              <a:tblGrid>
                <a:gridCol w="1391788"/>
                <a:gridCol w="2639080"/>
                <a:gridCol w="2309195"/>
                <a:gridCol w="2727737"/>
              </a:tblGrid>
              <a:tr h="478953">
                <a:tc>
                  <a:txBody>
                    <a:bodyPr/>
                    <a:lstStyle/>
                    <a:p>
                      <a:pPr algn="ctr"/>
                      <a:r>
                        <a:rPr lang="en-US" sz="1600" dirty="0" smtClean="0"/>
                        <a:t>Fractal</a:t>
                      </a:r>
                      <a:endParaRPr lang="en-US" sz="1600" dirty="0"/>
                    </a:p>
                  </a:txBody>
                  <a:tcPr/>
                </a:tc>
                <a:tc>
                  <a:txBody>
                    <a:bodyPr/>
                    <a:lstStyle/>
                    <a:p>
                      <a:pPr algn="ctr"/>
                      <a:r>
                        <a:rPr lang="en-US" sz="1600" dirty="0" smtClean="0"/>
                        <a:t>Head</a:t>
                      </a:r>
                      <a:endParaRPr lang="en-US" sz="1600" dirty="0"/>
                    </a:p>
                  </a:txBody>
                  <a:tcPr/>
                </a:tc>
                <a:tc>
                  <a:txBody>
                    <a:bodyPr/>
                    <a:lstStyle/>
                    <a:p>
                      <a:pPr algn="ctr"/>
                      <a:r>
                        <a:rPr lang="en-US" sz="1600" dirty="0" smtClean="0"/>
                        <a:t>Heart</a:t>
                      </a:r>
                      <a:endParaRPr lang="en-US" sz="1600" dirty="0"/>
                    </a:p>
                  </a:txBody>
                  <a:tcPr/>
                </a:tc>
                <a:tc>
                  <a:txBody>
                    <a:bodyPr/>
                    <a:lstStyle/>
                    <a:p>
                      <a:pPr algn="ctr"/>
                      <a:r>
                        <a:rPr lang="en-US" sz="1600" dirty="0" smtClean="0"/>
                        <a:t>Hands</a:t>
                      </a:r>
                      <a:endParaRPr lang="en-US" sz="1600" dirty="0"/>
                    </a:p>
                  </a:txBody>
                  <a:tcPr/>
                </a:tc>
              </a:tr>
              <a:tr h="1310468">
                <a:tc>
                  <a:txBody>
                    <a:bodyPr/>
                    <a:lstStyle/>
                    <a:p>
                      <a:pPr algn="ctr"/>
                      <a:r>
                        <a:rPr lang="en-US" sz="1600" b="1" dirty="0" smtClean="0"/>
                        <a:t>Eight Commands (101)</a:t>
                      </a:r>
                      <a:endParaRPr lang="en-US" sz="1600" b="1" dirty="0"/>
                    </a:p>
                  </a:txBody>
                  <a:tcPr/>
                </a:tc>
                <a:tc>
                  <a:txBody>
                    <a:bodyPr/>
                    <a:lstStyle/>
                    <a:p>
                      <a:pPr marL="285750" indent="-285750">
                        <a:buFont typeface="Arial" charset="0"/>
                        <a:buChar char="•"/>
                      </a:pPr>
                      <a:r>
                        <a:rPr lang="en-US" sz="1600" baseline="0" dirty="0" smtClean="0"/>
                        <a:t>Listens to the Passage and answers Head questions</a:t>
                      </a:r>
                    </a:p>
                  </a:txBody>
                  <a:tcPr/>
                </a:tc>
                <a:tc>
                  <a:txBody>
                    <a:bodyPr/>
                    <a:lstStyle/>
                    <a:p>
                      <a:pPr marL="285750" indent="-285750">
                        <a:buFont typeface="Arial" pitchFamily="34" charset="0"/>
                        <a:buChar char="•"/>
                      </a:pPr>
                      <a:r>
                        <a:rPr lang="en-US" sz="1600" dirty="0" smtClean="0"/>
                        <a:t>Reflects</a:t>
                      </a:r>
                      <a:r>
                        <a:rPr lang="en-US" sz="1600" baseline="0" dirty="0" smtClean="0"/>
                        <a:t> on passage and answers heart questions</a:t>
                      </a:r>
                      <a:endParaRPr lang="en-US" sz="1600" dirty="0" smtClean="0"/>
                    </a:p>
                  </a:txBody>
                  <a:tcPr/>
                </a:tc>
                <a:tc>
                  <a:txBody>
                    <a:bodyPr/>
                    <a:lstStyle/>
                    <a:p>
                      <a:pPr marL="285750" indent="-285750">
                        <a:buFont typeface="Arial" pitchFamily="34" charset="0"/>
                        <a:buChar char="•"/>
                      </a:pPr>
                      <a:r>
                        <a:rPr lang="en-US" sz="1600" dirty="0" smtClean="0"/>
                        <a:t>Practices</a:t>
                      </a:r>
                      <a:r>
                        <a:rPr lang="en-US" sz="1600" baseline="0" dirty="0" smtClean="0"/>
                        <a:t> the recommended application or adjusts it to stay in step with Holy Spirit</a:t>
                      </a:r>
                      <a:endParaRPr lang="en-US" sz="1600" dirty="0"/>
                    </a:p>
                  </a:txBody>
                  <a:tcPr/>
                </a:tc>
              </a:tr>
              <a:tr h="1372999">
                <a:tc>
                  <a:txBody>
                    <a:bodyPr/>
                    <a:lstStyle/>
                    <a:p>
                      <a:pPr algn="ctr"/>
                      <a:r>
                        <a:rPr lang="en-US" sz="1600" b="1" dirty="0" smtClean="0"/>
                        <a:t>Topical Bible Study (201)</a:t>
                      </a:r>
                      <a:endParaRPr lang="en-US" sz="1600" b="1" dirty="0"/>
                    </a:p>
                  </a:txBody>
                  <a:tcPr/>
                </a:tc>
                <a:tc>
                  <a:txBody>
                    <a:bodyPr/>
                    <a:lstStyle/>
                    <a:p>
                      <a:pPr marL="285750" indent="-285750">
                        <a:buFont typeface="Arial" pitchFamily="34" charset="0"/>
                        <a:buChar char="•"/>
                      </a:pPr>
                      <a:r>
                        <a:rPr lang="en-US" sz="1600" baseline="0" dirty="0" smtClean="0"/>
                        <a:t>Answers specific questions about the verses</a:t>
                      </a:r>
                    </a:p>
                    <a:p>
                      <a:pPr marL="285750" indent="-285750">
                        <a:buFont typeface="Arial" pitchFamily="34" charset="0"/>
                        <a:buChar char="•"/>
                      </a:pPr>
                      <a:r>
                        <a:rPr lang="en-US" sz="1600" baseline="0" dirty="0" smtClean="0"/>
                        <a:t>Some study ahead of time</a:t>
                      </a:r>
                    </a:p>
                    <a:p>
                      <a:pPr marL="0" indent="0">
                        <a:buFont typeface="Arial" pitchFamily="34" charset="0"/>
                        <a:buNone/>
                      </a:pPr>
                      <a:endParaRPr lang="en-US" sz="1600" baseline="0" dirty="0" smtClean="0"/>
                    </a:p>
                  </a:txBody>
                  <a:tcPr/>
                </a:tc>
                <a:tc>
                  <a:txBody>
                    <a:bodyPr/>
                    <a:lstStyle/>
                    <a:p>
                      <a:pPr marL="285750" indent="-285750">
                        <a:buFont typeface="Arial" pitchFamily="34" charset="0"/>
                        <a:buChar char="•"/>
                      </a:pPr>
                      <a:r>
                        <a:rPr lang="en-US" sz="1600" baseline="0" dirty="0" smtClean="0"/>
                        <a:t>Emotionally </a:t>
                      </a:r>
                      <a:r>
                        <a:rPr lang="en-US" sz="1600" baseline="0" dirty="0" smtClean="0"/>
                        <a:t>responds to the topic</a:t>
                      </a:r>
                    </a:p>
                    <a:p>
                      <a:pPr marL="285750" indent="-285750">
                        <a:buFont typeface="Arial" pitchFamily="34" charset="0"/>
                        <a:buChar char="•"/>
                      </a:pPr>
                      <a:endParaRPr lang="en-US" sz="1600" dirty="0"/>
                    </a:p>
                  </a:txBody>
                  <a:tcPr/>
                </a:tc>
                <a:tc>
                  <a:txBody>
                    <a:bodyPr/>
                    <a:lstStyle/>
                    <a:p>
                      <a:pPr marL="285750" indent="-285750">
                        <a:buFont typeface="Arial" pitchFamily="34" charset="0"/>
                        <a:buChar char="•"/>
                      </a:pPr>
                      <a:r>
                        <a:rPr lang="en-US" sz="1600" dirty="0" smtClean="0"/>
                        <a:t>Develops</a:t>
                      </a:r>
                      <a:r>
                        <a:rPr lang="en-US" sz="1600" baseline="0" dirty="0" smtClean="0"/>
                        <a:t> </a:t>
                      </a:r>
                      <a:r>
                        <a:rPr lang="en-US" sz="1600" dirty="0" smtClean="0"/>
                        <a:t>own Measureable</a:t>
                      </a:r>
                      <a:r>
                        <a:rPr lang="en-US" sz="1600" baseline="0" dirty="0" smtClean="0"/>
                        <a:t> Application</a:t>
                      </a:r>
                    </a:p>
                    <a:p>
                      <a:pPr marL="285750" indent="-285750">
                        <a:buFont typeface="Arial" pitchFamily="34" charset="0"/>
                        <a:buChar char="•"/>
                      </a:pPr>
                      <a:r>
                        <a:rPr lang="en-US" sz="1600" baseline="0" dirty="0" smtClean="0"/>
                        <a:t>Identifies lifestyle application as well</a:t>
                      </a:r>
                      <a:endParaRPr lang="en-US" sz="1600" baseline="0" dirty="0" smtClean="0"/>
                    </a:p>
                  </a:txBody>
                  <a:tcPr/>
                </a:tc>
              </a:tr>
              <a:tr h="2139323">
                <a:tc>
                  <a:txBody>
                    <a:bodyPr/>
                    <a:lstStyle/>
                    <a:p>
                      <a:pPr algn="ctr"/>
                      <a:r>
                        <a:rPr lang="en-US" sz="1600" b="1" dirty="0" smtClean="0"/>
                        <a:t>Inductive Bible Study</a:t>
                      </a:r>
                    </a:p>
                    <a:p>
                      <a:pPr algn="ctr"/>
                      <a:r>
                        <a:rPr lang="en-US" sz="1600" b="1" baseline="0" dirty="0" smtClean="0"/>
                        <a:t>(301)</a:t>
                      </a:r>
                    </a:p>
                    <a:p>
                      <a:pPr algn="ctr"/>
                      <a:endParaRPr lang="en-US" sz="1600" b="1" baseline="0" dirty="0" smtClean="0"/>
                    </a:p>
                    <a:p>
                      <a:pPr algn="ctr"/>
                      <a:endParaRPr lang="en-US" sz="1600" b="1" baseline="0" dirty="0" smtClean="0"/>
                    </a:p>
                    <a:p>
                      <a:pPr algn="ctr"/>
                      <a:endParaRPr lang="en-US" sz="1600" b="1" baseline="0" dirty="0" smtClean="0"/>
                    </a:p>
                    <a:p>
                      <a:pPr algn="ctr"/>
                      <a:endParaRPr lang="en-US" sz="1600" b="1" baseline="0" dirty="0" smtClean="0"/>
                    </a:p>
                    <a:p>
                      <a:pPr algn="ctr"/>
                      <a:endParaRPr lang="en-US" sz="1600" b="1" baseline="0" dirty="0" smtClean="0"/>
                    </a:p>
                  </a:txBody>
                  <a:tcPr/>
                </a:tc>
                <a:tc>
                  <a:txBody>
                    <a:bodyPr/>
                    <a:lstStyle/>
                    <a:p>
                      <a:pPr marL="285750" indent="-285750">
                        <a:buFont typeface="Arial" pitchFamily="34" charset="0"/>
                        <a:buChar char="•"/>
                      </a:pPr>
                      <a:r>
                        <a:rPr lang="en-US" sz="1600" dirty="0" smtClean="0"/>
                        <a:t>Makes</a:t>
                      </a:r>
                      <a:r>
                        <a:rPr lang="en-US" sz="1600" baseline="0" dirty="0" smtClean="0"/>
                        <a:t> extensive independent observations through phrasing</a:t>
                      </a:r>
                    </a:p>
                    <a:p>
                      <a:pPr marL="285750" indent="-285750">
                        <a:buFont typeface="Arial" pitchFamily="34" charset="0"/>
                        <a:buChar char="•"/>
                      </a:pPr>
                      <a:r>
                        <a:rPr lang="en-US" sz="1600" baseline="0" dirty="0" smtClean="0"/>
                        <a:t>Makes extensive independent observations  through formatting</a:t>
                      </a:r>
                    </a:p>
                    <a:p>
                      <a:pPr marL="285750" indent="-285750">
                        <a:buFont typeface="Arial" pitchFamily="34" charset="0"/>
                        <a:buChar char="•"/>
                      </a:pPr>
                      <a:r>
                        <a:rPr lang="en-US" sz="1600" baseline="0" dirty="0" smtClean="0"/>
                        <a:t>Identifies Key Center</a:t>
                      </a:r>
                      <a:endParaRPr lang="en-US" sz="1600" dirty="0" smtClean="0"/>
                    </a:p>
                    <a:p>
                      <a:pPr marL="285750" indent="-285750">
                        <a:buFont typeface="Arial" pitchFamily="34" charset="0"/>
                        <a:buChar char="•"/>
                      </a:pPr>
                      <a:endParaRPr lang="en-US" sz="1600" dirty="0"/>
                    </a:p>
                  </a:txBody>
                  <a:tcPr/>
                </a:tc>
                <a:tc>
                  <a:txBody>
                    <a:bodyPr/>
                    <a:lstStyle/>
                    <a:p>
                      <a:pPr marL="285750" indent="-285750">
                        <a:buFont typeface="Arial" pitchFamily="34" charset="0"/>
                        <a:buChar char="•"/>
                      </a:pPr>
                      <a:r>
                        <a:rPr lang="en-US" sz="1600" baseline="0" dirty="0" smtClean="0"/>
                        <a:t>Identifies Passage Emotion</a:t>
                      </a:r>
                    </a:p>
                    <a:p>
                      <a:pPr marL="285750" indent="-285750">
                        <a:buFont typeface="Arial" pitchFamily="34" charset="0"/>
                        <a:buChar char="•"/>
                      </a:pPr>
                      <a:r>
                        <a:rPr lang="en-US" sz="1600" baseline="0" dirty="0" smtClean="0"/>
                        <a:t>Identifies Players Emotion</a:t>
                      </a:r>
                    </a:p>
                    <a:p>
                      <a:pPr marL="285750" indent="-285750">
                        <a:buFont typeface="Arial" pitchFamily="34" charset="0"/>
                        <a:buChar char="•"/>
                      </a:pPr>
                      <a:r>
                        <a:rPr lang="en-US" sz="1600" baseline="0" dirty="0" smtClean="0"/>
                        <a:t>Emotionally responds to the passage</a:t>
                      </a:r>
                      <a:endParaRPr lang="en-US" sz="1600" dirty="0"/>
                    </a:p>
                  </a:txBody>
                  <a:tcPr/>
                </a:tc>
                <a:tc>
                  <a:txBody>
                    <a:bodyPr/>
                    <a:lstStyle/>
                    <a:p>
                      <a:pPr marL="285750" indent="-285750">
                        <a:buFont typeface="Arial" pitchFamily="34" charset="0"/>
                        <a:buChar char="•"/>
                      </a:pPr>
                      <a:r>
                        <a:rPr lang="en-US" sz="1600" dirty="0" smtClean="0"/>
                        <a:t>Develops</a:t>
                      </a:r>
                      <a:r>
                        <a:rPr lang="en-US" sz="1600" baseline="0" dirty="0" smtClean="0"/>
                        <a:t> </a:t>
                      </a:r>
                      <a:r>
                        <a:rPr lang="en-US" sz="1600" dirty="0" smtClean="0"/>
                        <a:t>own Measureable</a:t>
                      </a:r>
                      <a:r>
                        <a:rPr lang="en-US" sz="1600" baseline="0" dirty="0" smtClean="0"/>
                        <a:t> Application</a:t>
                      </a:r>
                    </a:p>
                    <a:p>
                      <a:pPr marL="285750" indent="-285750">
                        <a:buFont typeface="Arial" pitchFamily="34" charset="0"/>
                        <a:buChar char="•"/>
                      </a:pPr>
                      <a:r>
                        <a:rPr lang="en-US" sz="1600" baseline="0" dirty="0" smtClean="0"/>
                        <a:t>Identifies something to share with someone else on the topic</a:t>
                      </a:r>
                    </a:p>
                    <a:p>
                      <a:pPr marL="285750" indent="-285750">
                        <a:buFont typeface="Arial" pitchFamily="34" charset="0"/>
                        <a:buChar char="•"/>
                      </a:pPr>
                      <a:r>
                        <a:rPr lang="en-US" sz="1600" dirty="0" smtClean="0"/>
                        <a:t>Writes</a:t>
                      </a:r>
                      <a:r>
                        <a:rPr lang="en-US" sz="1600" baseline="0" dirty="0" smtClean="0"/>
                        <a:t> HHH questions to teach passage to someone else</a:t>
                      </a:r>
                      <a:endParaRPr lang="en-US" sz="1600" dirty="0"/>
                    </a:p>
                  </a:txBody>
                  <a:tcPr/>
                </a:tc>
              </a:tr>
            </a:tbl>
          </a:graphicData>
        </a:graphic>
      </p:graphicFrame>
      <p:grpSp>
        <p:nvGrpSpPr>
          <p:cNvPr id="8" name="Group 7"/>
          <p:cNvGrpSpPr/>
          <p:nvPr/>
        </p:nvGrpSpPr>
        <p:grpSpPr>
          <a:xfrm>
            <a:off x="164692" y="3060049"/>
            <a:ext cx="533400" cy="1061885"/>
            <a:chOff x="152400" y="2244213"/>
            <a:chExt cx="533400" cy="1061885"/>
          </a:xfrm>
        </p:grpSpPr>
        <p:sp>
          <p:nvSpPr>
            <p:cNvPr id="6" name="Right Triangle 5"/>
            <p:cNvSpPr/>
            <p:nvPr/>
          </p:nvSpPr>
          <p:spPr>
            <a:xfrm>
              <a:off x="152400" y="2244213"/>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flipV="1">
              <a:off x="152400" y="2772698"/>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ight Triangle 3"/>
          <p:cNvSpPr/>
          <p:nvPr/>
        </p:nvSpPr>
        <p:spPr>
          <a:xfrm>
            <a:off x="152400" y="1915935"/>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159775" y="4762906"/>
            <a:ext cx="1066801" cy="1066800"/>
            <a:chOff x="149941" y="5325396"/>
            <a:chExt cx="1066801" cy="1066800"/>
          </a:xfrm>
        </p:grpSpPr>
        <p:grpSp>
          <p:nvGrpSpPr>
            <p:cNvPr id="9" name="Group 8"/>
            <p:cNvGrpSpPr/>
            <p:nvPr/>
          </p:nvGrpSpPr>
          <p:grpSpPr>
            <a:xfrm>
              <a:off x="149941" y="5325396"/>
              <a:ext cx="533400" cy="1061885"/>
              <a:chOff x="152400" y="2244213"/>
              <a:chExt cx="533400" cy="1061885"/>
            </a:xfrm>
          </p:grpSpPr>
          <p:sp>
            <p:nvSpPr>
              <p:cNvPr id="10" name="Right Triangle 9"/>
              <p:cNvSpPr/>
              <p:nvPr/>
            </p:nvSpPr>
            <p:spPr>
              <a:xfrm>
                <a:off x="152400" y="2244213"/>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p:cNvSpPr/>
              <p:nvPr/>
            </p:nvSpPr>
            <p:spPr>
              <a:xfrm flipV="1">
                <a:off x="152400" y="2772698"/>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p:cNvGrpSpPr/>
            <p:nvPr/>
          </p:nvGrpSpPr>
          <p:grpSpPr>
            <a:xfrm rot="16200000">
              <a:off x="419100" y="5594553"/>
              <a:ext cx="533400" cy="1061885"/>
              <a:chOff x="152400" y="2244213"/>
              <a:chExt cx="533400" cy="1061885"/>
            </a:xfrm>
          </p:grpSpPr>
          <p:sp>
            <p:nvSpPr>
              <p:cNvPr id="13" name="Right Triangle 12"/>
              <p:cNvSpPr/>
              <p:nvPr/>
            </p:nvSpPr>
            <p:spPr>
              <a:xfrm>
                <a:off x="152400" y="2244213"/>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p:cNvSpPr/>
              <p:nvPr/>
            </p:nvSpPr>
            <p:spPr>
              <a:xfrm flipV="1">
                <a:off x="152400" y="2772698"/>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 name="Title 1"/>
          <p:cNvSpPr>
            <a:spLocks noGrp="1"/>
          </p:cNvSpPr>
          <p:nvPr>
            <p:ph type="title"/>
          </p:nvPr>
        </p:nvSpPr>
        <p:spPr>
          <a:xfrm>
            <a:off x="605646" y="-253202"/>
            <a:ext cx="8229600" cy="1143000"/>
          </a:xfrm>
        </p:spPr>
        <p:txBody>
          <a:bodyPr/>
          <a:lstStyle/>
          <a:p>
            <a:r>
              <a:rPr lang="en-US" dirty="0" smtClean="0"/>
              <a:t>Head, Heart, Hands Fractal</a:t>
            </a:r>
            <a:r>
              <a:rPr lang="en-US" baseline="30000" dirty="0" smtClean="0"/>
              <a:t>1</a:t>
            </a:r>
            <a:endParaRPr lang="en-US" baseline="30000" dirty="0"/>
          </a:p>
        </p:txBody>
      </p:sp>
      <p:sp>
        <p:nvSpPr>
          <p:cNvPr id="3" name="TextBox 2"/>
          <p:cNvSpPr txBox="1"/>
          <p:nvPr/>
        </p:nvSpPr>
        <p:spPr>
          <a:xfrm>
            <a:off x="115210" y="6149608"/>
            <a:ext cx="8720036" cy="646331"/>
          </a:xfrm>
          <a:prstGeom prst="rect">
            <a:avLst/>
          </a:prstGeom>
          <a:noFill/>
        </p:spPr>
        <p:txBody>
          <a:bodyPr wrap="square" rtlCol="0">
            <a:spAutoFit/>
          </a:bodyPr>
          <a:lstStyle/>
          <a:p>
            <a:r>
              <a:rPr lang="en-US" baseline="30000" dirty="0" smtClean="0"/>
              <a:t>1</a:t>
            </a:r>
            <a:r>
              <a:rPr lang="en-US" dirty="0" smtClean="0"/>
              <a:t>Fractal: A complex geometric pattern exhibiting self-similarity in that small details of its structure viewed at any scale repeat elements of the overall pattern.</a:t>
            </a:r>
            <a:endParaRPr lang="en-US" dirty="0"/>
          </a:p>
        </p:txBody>
      </p:sp>
      <p:sp>
        <p:nvSpPr>
          <p:cNvPr id="15" name="Freeform 14"/>
          <p:cNvSpPr/>
          <p:nvPr/>
        </p:nvSpPr>
        <p:spPr>
          <a:xfrm>
            <a:off x="3645227" y="868640"/>
            <a:ext cx="5445673" cy="5135720"/>
          </a:xfrm>
          <a:custGeom>
            <a:avLst/>
            <a:gdLst>
              <a:gd name="connsiteX0" fmla="*/ 5344137 w 6217279"/>
              <a:gd name="connsiteY0" fmla="*/ 5237058 h 5237058"/>
              <a:gd name="connsiteX1" fmla="*/ 6185344 w 6217279"/>
              <a:gd name="connsiteY1" fmla="*/ 2944184 h 5237058"/>
              <a:gd name="connsiteX2" fmla="*/ 4354482 w 6217279"/>
              <a:gd name="connsiteY2" fmla="*/ 106960 h 5237058"/>
              <a:gd name="connsiteX3" fmla="*/ 0 w 6217279"/>
              <a:gd name="connsiteY3" fmla="*/ 552338 h 5237058"/>
              <a:gd name="connsiteX0" fmla="*/ 5344137 w 6195728"/>
              <a:gd name="connsiteY0" fmla="*/ 4951692 h 4951692"/>
              <a:gd name="connsiteX1" fmla="*/ 6185344 w 6195728"/>
              <a:gd name="connsiteY1" fmla="*/ 2658818 h 4951692"/>
              <a:gd name="connsiteX2" fmla="*/ 4849310 w 6195728"/>
              <a:gd name="connsiteY2" fmla="*/ 151503 h 4951692"/>
              <a:gd name="connsiteX3" fmla="*/ 0 w 6195728"/>
              <a:gd name="connsiteY3" fmla="*/ 266972 h 4951692"/>
              <a:gd name="connsiteX0" fmla="*/ 5344137 w 5942244"/>
              <a:gd name="connsiteY0" fmla="*/ 4920701 h 4920701"/>
              <a:gd name="connsiteX1" fmla="*/ 5921436 w 5942244"/>
              <a:gd name="connsiteY1" fmla="*/ 2198945 h 4920701"/>
              <a:gd name="connsiteX2" fmla="*/ 4849310 w 5942244"/>
              <a:gd name="connsiteY2" fmla="*/ 120512 h 4920701"/>
              <a:gd name="connsiteX3" fmla="*/ 0 w 5942244"/>
              <a:gd name="connsiteY3" fmla="*/ 235981 h 4920701"/>
              <a:gd name="connsiteX0" fmla="*/ 5245172 w 5932187"/>
              <a:gd name="connsiteY0" fmla="*/ 5184628 h 5184628"/>
              <a:gd name="connsiteX1" fmla="*/ 5921436 w 5932187"/>
              <a:gd name="connsiteY1" fmla="*/ 2198945 h 5184628"/>
              <a:gd name="connsiteX2" fmla="*/ 4849310 w 5932187"/>
              <a:gd name="connsiteY2" fmla="*/ 120512 h 5184628"/>
              <a:gd name="connsiteX3" fmla="*/ 0 w 5932187"/>
              <a:gd name="connsiteY3" fmla="*/ 235981 h 5184628"/>
              <a:gd name="connsiteX0" fmla="*/ 5245172 w 5557806"/>
              <a:gd name="connsiteY0" fmla="*/ 5181070 h 5181070"/>
              <a:gd name="connsiteX1" fmla="*/ 5443102 w 5557806"/>
              <a:gd name="connsiteY1" fmla="*/ 2145901 h 5181070"/>
              <a:gd name="connsiteX2" fmla="*/ 4849310 w 5557806"/>
              <a:gd name="connsiteY2" fmla="*/ 116954 h 5181070"/>
              <a:gd name="connsiteX3" fmla="*/ 0 w 5557806"/>
              <a:gd name="connsiteY3" fmla="*/ 232423 h 5181070"/>
              <a:gd name="connsiteX0" fmla="*/ 4733850 w 5503689"/>
              <a:gd name="connsiteY0" fmla="*/ 5214061 h 5214061"/>
              <a:gd name="connsiteX1" fmla="*/ 5443102 w 5503689"/>
              <a:gd name="connsiteY1" fmla="*/ 2145901 h 5214061"/>
              <a:gd name="connsiteX2" fmla="*/ 4849310 w 5503689"/>
              <a:gd name="connsiteY2" fmla="*/ 116954 h 5214061"/>
              <a:gd name="connsiteX3" fmla="*/ 0 w 5503689"/>
              <a:gd name="connsiteY3" fmla="*/ 232423 h 5214061"/>
              <a:gd name="connsiteX0" fmla="*/ 4733850 w 5445673"/>
              <a:gd name="connsiteY0" fmla="*/ 5135720 h 5135720"/>
              <a:gd name="connsiteX1" fmla="*/ 5443102 w 5445673"/>
              <a:gd name="connsiteY1" fmla="*/ 2067560 h 5135720"/>
              <a:gd name="connsiteX2" fmla="*/ 4552413 w 5445673"/>
              <a:gd name="connsiteY2" fmla="*/ 137586 h 5135720"/>
              <a:gd name="connsiteX3" fmla="*/ 0 w 5445673"/>
              <a:gd name="connsiteY3" fmla="*/ 154082 h 5135720"/>
            </a:gdLst>
            <a:ahLst/>
            <a:cxnLst>
              <a:cxn ang="0">
                <a:pos x="connsiteX0" y="connsiteY0"/>
              </a:cxn>
              <a:cxn ang="0">
                <a:pos x="connsiteX1" y="connsiteY1"/>
              </a:cxn>
              <a:cxn ang="0">
                <a:pos x="connsiteX2" y="connsiteY2"/>
              </a:cxn>
              <a:cxn ang="0">
                <a:pos x="connsiteX3" y="connsiteY3"/>
              </a:cxn>
            </a:cxnLst>
            <a:rect l="l" t="t" r="r" b="b"/>
            <a:pathLst>
              <a:path w="5445673" h="5135720">
                <a:moveTo>
                  <a:pt x="4733850" y="5135720"/>
                </a:moveTo>
                <a:cubicBezTo>
                  <a:pt x="5236925" y="4416791"/>
                  <a:pt x="5473341" y="2900582"/>
                  <a:pt x="5443102" y="2067560"/>
                </a:cubicBezTo>
                <a:cubicBezTo>
                  <a:pt x="5412863" y="1234538"/>
                  <a:pt x="5459597" y="456499"/>
                  <a:pt x="4552413" y="137586"/>
                </a:cubicBezTo>
                <a:cubicBezTo>
                  <a:pt x="3645229" y="-181327"/>
                  <a:pt x="0" y="154082"/>
                  <a:pt x="0" y="154082"/>
                </a:cubicBezTo>
              </a:path>
            </a:pathLst>
          </a:custGeom>
          <a:ln>
            <a:tailEnd type="triangle" w="lg" len="lg"/>
          </a:ln>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
        <p:nvSpPr>
          <p:cNvPr id="17" name="TextBox 16"/>
          <p:cNvSpPr txBox="1"/>
          <p:nvPr/>
        </p:nvSpPr>
        <p:spPr>
          <a:xfrm>
            <a:off x="1868712" y="5755455"/>
            <a:ext cx="4574427" cy="369332"/>
          </a:xfrm>
          <a:prstGeom prst="rect">
            <a:avLst/>
          </a:prstGeom>
          <a:noFill/>
        </p:spPr>
        <p:txBody>
          <a:bodyPr wrap="none" rtlCol="0">
            <a:spAutoFit/>
          </a:bodyPr>
          <a:lstStyle/>
          <a:p>
            <a:r>
              <a:rPr lang="en-US" dirty="0" smtClean="0">
                <a:solidFill>
                  <a:srgbClr val="FF0000"/>
                </a:solidFill>
              </a:rPr>
              <a:t>See next slide for how to progress through 301</a:t>
            </a:r>
            <a:endParaRPr lang="en-US" dirty="0">
              <a:solidFill>
                <a:srgbClr val="FF0000"/>
              </a:solidFill>
            </a:endParaRPr>
          </a:p>
        </p:txBody>
      </p:sp>
    </p:spTree>
    <p:extLst>
      <p:ext uri="{BB962C8B-B14F-4D97-AF65-F5344CB8AC3E}">
        <p14:creationId xmlns:p14="http://schemas.microsoft.com/office/powerpoint/2010/main" val="33252051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831216327"/>
              </p:ext>
            </p:extLst>
          </p:nvPr>
        </p:nvGraphicFramePr>
        <p:xfrm>
          <a:off x="76200" y="847865"/>
          <a:ext cx="9067800" cy="5651258"/>
        </p:xfrm>
        <a:graphic>
          <a:graphicData uri="http://schemas.openxmlformats.org/drawingml/2006/table">
            <a:tbl>
              <a:tblPr firstRow="1" bandRow="1">
                <a:tableStyleId>{5C22544A-7EE6-4342-B048-85BDC9FD1C3A}</a:tableStyleId>
              </a:tblPr>
              <a:tblGrid>
                <a:gridCol w="2119086"/>
                <a:gridCol w="2449285"/>
                <a:gridCol w="2413000"/>
                <a:gridCol w="2086429"/>
              </a:tblGrid>
              <a:tr h="484669">
                <a:tc>
                  <a:txBody>
                    <a:bodyPr/>
                    <a:lstStyle/>
                    <a:p>
                      <a:pPr algn="ctr"/>
                      <a:r>
                        <a:rPr lang="en-US" sz="1600" dirty="0" smtClean="0"/>
                        <a:t>Fractal</a:t>
                      </a:r>
                      <a:endParaRPr lang="en-US" sz="1600" dirty="0"/>
                    </a:p>
                  </a:txBody>
                  <a:tcPr/>
                </a:tc>
                <a:tc>
                  <a:txBody>
                    <a:bodyPr/>
                    <a:lstStyle/>
                    <a:p>
                      <a:pPr algn="ctr"/>
                      <a:r>
                        <a:rPr lang="en-US" sz="1600" dirty="0" smtClean="0"/>
                        <a:t>Head</a:t>
                      </a:r>
                      <a:endParaRPr lang="en-US" sz="1600" dirty="0"/>
                    </a:p>
                  </a:txBody>
                  <a:tcPr/>
                </a:tc>
                <a:tc>
                  <a:txBody>
                    <a:bodyPr/>
                    <a:lstStyle/>
                    <a:p>
                      <a:pPr algn="ctr"/>
                      <a:r>
                        <a:rPr lang="en-US" sz="1600" dirty="0" smtClean="0"/>
                        <a:t>Heart</a:t>
                      </a:r>
                      <a:endParaRPr lang="en-US" sz="1600" dirty="0"/>
                    </a:p>
                  </a:txBody>
                  <a:tcPr/>
                </a:tc>
                <a:tc>
                  <a:txBody>
                    <a:bodyPr/>
                    <a:lstStyle/>
                    <a:p>
                      <a:pPr algn="ctr"/>
                      <a:r>
                        <a:rPr lang="en-US" sz="1600" dirty="0" smtClean="0"/>
                        <a:t>Hands</a:t>
                      </a:r>
                      <a:endParaRPr lang="en-US" sz="1600" dirty="0"/>
                    </a:p>
                  </a:txBody>
                  <a:tcPr/>
                </a:tc>
              </a:tr>
              <a:tr h="1326109">
                <a:tc>
                  <a:txBody>
                    <a:bodyPr/>
                    <a:lstStyle/>
                    <a:p>
                      <a:pPr algn="ctr"/>
                      <a:r>
                        <a:rPr lang="en-US" sz="1600" b="1" dirty="0" smtClean="0"/>
                        <a:t>First Book Studied (1:00 a week)</a:t>
                      </a:r>
                      <a:endParaRPr lang="en-US" sz="1600" b="1" dirty="0"/>
                    </a:p>
                  </a:txBody>
                  <a:tcPr/>
                </a:tc>
                <a:tc>
                  <a:txBody>
                    <a:bodyPr/>
                    <a:lstStyle/>
                    <a:p>
                      <a:pPr marL="285750" indent="-285750">
                        <a:buFont typeface="Arial" charset="0"/>
                        <a:buChar char="•"/>
                      </a:pPr>
                      <a:r>
                        <a:rPr lang="en-US" sz="1600" baseline="0" dirty="0" smtClean="0"/>
                        <a:t>Read the chapter and write it out in the chart by Phrasing the passage</a:t>
                      </a:r>
                    </a:p>
                  </a:txBody>
                  <a:tcPr/>
                </a:tc>
                <a:tc>
                  <a:txBody>
                    <a:bodyPr/>
                    <a:lstStyle/>
                    <a:p>
                      <a:pPr marL="285750" indent="-285750">
                        <a:buFont typeface="Arial" pitchFamily="34" charset="0"/>
                        <a:buChar char="•"/>
                      </a:pPr>
                      <a:r>
                        <a:rPr lang="en-US" sz="1600" baseline="0" dirty="0" smtClean="0"/>
                        <a:t>Identifies Personal Emotions</a:t>
                      </a:r>
                      <a:endParaRPr lang="en-US" sz="1600" dirty="0" smtClean="0"/>
                    </a:p>
                  </a:txBody>
                  <a:tcPr/>
                </a:tc>
                <a:tc>
                  <a:txBody>
                    <a:bodyPr/>
                    <a:lstStyle/>
                    <a:p>
                      <a:pPr marL="285750" indent="-285750">
                        <a:buFont typeface="Arial" pitchFamily="34" charset="0"/>
                        <a:buChar char="•"/>
                      </a:pPr>
                      <a:r>
                        <a:rPr lang="en-US" sz="1600" dirty="0" smtClean="0"/>
                        <a:t>Write Say,</a:t>
                      </a:r>
                      <a:r>
                        <a:rPr lang="en-US" sz="1600" baseline="0" dirty="0" smtClean="0"/>
                        <a:t> Obey</a:t>
                      </a:r>
                      <a:endParaRPr lang="en-US" sz="1600" dirty="0"/>
                    </a:p>
                  </a:txBody>
                  <a:tcPr/>
                </a:tc>
              </a:tr>
              <a:tr h="1326109">
                <a:tc>
                  <a:txBody>
                    <a:bodyPr/>
                    <a:lstStyle/>
                    <a:p>
                      <a:pPr algn="ctr"/>
                      <a:r>
                        <a:rPr lang="en-US" sz="1600" b="1" dirty="0" smtClean="0"/>
                        <a:t>Second Book Studied (2:00 a week)</a:t>
                      </a:r>
                      <a:endParaRPr lang="en-US" sz="1600" b="1" dirty="0"/>
                    </a:p>
                  </a:txBody>
                  <a:tcPr/>
                </a:tc>
                <a:tc>
                  <a:txBody>
                    <a:bodyPr/>
                    <a:lstStyle/>
                    <a:p>
                      <a:pPr marL="285750" indent="-285750">
                        <a:buFont typeface="Arial" pitchFamily="34" charset="0"/>
                        <a:buChar char="•"/>
                      </a:pPr>
                      <a:r>
                        <a:rPr lang="en-US" sz="1600" dirty="0" smtClean="0"/>
                        <a:t>Phrase</a:t>
                      </a:r>
                      <a:r>
                        <a:rPr lang="en-US" sz="1600" baseline="0" dirty="0" smtClean="0"/>
                        <a:t> the passage in the chart</a:t>
                      </a:r>
                    </a:p>
                    <a:p>
                      <a:pPr marL="285750" indent="-285750">
                        <a:buFont typeface="Arial" pitchFamily="34" charset="0"/>
                        <a:buChar char="•"/>
                      </a:pPr>
                      <a:r>
                        <a:rPr lang="en-US" sz="1600" baseline="0" dirty="0" smtClean="0"/>
                        <a:t>Format the passage to display your </a:t>
                      </a:r>
                      <a:r>
                        <a:rPr lang="en-US" sz="1600" baseline="0" dirty="0" smtClean="0"/>
                        <a:t>observations</a:t>
                      </a:r>
                    </a:p>
                    <a:p>
                      <a:pPr marL="285750" indent="-285750">
                        <a:buFont typeface="Arial" pitchFamily="34" charset="0"/>
                        <a:buChar char="•"/>
                      </a:pPr>
                      <a:endParaRPr lang="en-US" sz="1600" baseline="0" dirty="0" smtClean="0"/>
                    </a:p>
                  </a:txBody>
                  <a:tcPr/>
                </a:tc>
                <a:tc>
                  <a:txBody>
                    <a:bodyPr/>
                    <a:lstStyle/>
                    <a:p>
                      <a:pPr marL="285750" indent="-285750">
                        <a:buFont typeface="Arial" pitchFamily="34" charset="0"/>
                        <a:buChar char="•"/>
                      </a:pPr>
                      <a:r>
                        <a:rPr lang="en-US" sz="1600" baseline="0" dirty="0" smtClean="0"/>
                        <a:t>Identifies Players Emotion</a:t>
                      </a:r>
                    </a:p>
                    <a:p>
                      <a:pPr marL="285750" indent="-285750">
                        <a:buFont typeface="Arial" pitchFamily="34" charset="0"/>
                        <a:buChar char="•"/>
                      </a:pPr>
                      <a:r>
                        <a:rPr lang="en-US" sz="1600" baseline="0" dirty="0" smtClean="0"/>
                        <a:t>Identifies Personal Emotions</a:t>
                      </a:r>
                      <a:endParaRPr lang="en-US" sz="1600" dirty="0" smtClean="0"/>
                    </a:p>
                  </a:txBody>
                  <a:tcPr/>
                </a:tc>
                <a:tc>
                  <a:txBody>
                    <a:bodyPr/>
                    <a:lstStyle/>
                    <a:p>
                      <a:pPr marL="285750" indent="-285750">
                        <a:buFont typeface="Arial" pitchFamily="34" charset="0"/>
                        <a:buChar char="•"/>
                      </a:pPr>
                      <a:r>
                        <a:rPr lang="en-US" sz="1600" dirty="0" smtClean="0"/>
                        <a:t>Write Say, Obey, Share</a:t>
                      </a:r>
                      <a:endParaRPr lang="en-US" sz="1600" baseline="0" dirty="0" smtClean="0"/>
                    </a:p>
                  </a:txBody>
                  <a:tcPr/>
                </a:tc>
              </a:tr>
              <a:tr h="2164856">
                <a:tc>
                  <a:txBody>
                    <a:bodyPr/>
                    <a:lstStyle/>
                    <a:p>
                      <a:pPr algn="ctr"/>
                      <a:r>
                        <a:rPr lang="en-US" sz="1600" b="1" dirty="0" smtClean="0"/>
                        <a:t>Third Book (3:00-5:00 a week)</a:t>
                      </a:r>
                      <a:endParaRPr lang="en-US" sz="1600" b="1" baseline="0" dirty="0" smtClean="0"/>
                    </a:p>
                    <a:p>
                      <a:pPr algn="ctr"/>
                      <a:endParaRPr lang="en-US" sz="1600" b="1" baseline="0" dirty="0" smtClean="0"/>
                    </a:p>
                    <a:p>
                      <a:pPr algn="ctr"/>
                      <a:endParaRPr lang="en-US" sz="1600" b="1" baseline="0" dirty="0" smtClean="0"/>
                    </a:p>
                    <a:p>
                      <a:pPr algn="ctr"/>
                      <a:endParaRPr lang="en-US" sz="1600" b="1" baseline="0" dirty="0" smtClean="0"/>
                    </a:p>
                    <a:p>
                      <a:pPr algn="ctr"/>
                      <a:endParaRPr lang="en-US" sz="1600" b="1" baseline="0" dirty="0" smtClean="0"/>
                    </a:p>
                    <a:p>
                      <a:pPr algn="ctr"/>
                      <a:endParaRPr lang="en-US" sz="1600" b="1" baseline="0" dirty="0" smtClean="0"/>
                    </a:p>
                  </a:txBody>
                  <a:tcPr/>
                </a:tc>
                <a:tc>
                  <a:txBody>
                    <a:bodyPr/>
                    <a:lstStyle/>
                    <a:p>
                      <a:pPr marL="285750" indent="-285750">
                        <a:buFont typeface="Arial" pitchFamily="34" charset="0"/>
                        <a:buChar char="•"/>
                      </a:pPr>
                      <a:r>
                        <a:rPr lang="en-US" sz="1600" dirty="0" smtClean="0"/>
                        <a:t>Phrase</a:t>
                      </a:r>
                      <a:r>
                        <a:rPr lang="en-US" sz="1600" baseline="0" dirty="0" smtClean="0"/>
                        <a:t> the passage in the chart</a:t>
                      </a:r>
                    </a:p>
                    <a:p>
                      <a:pPr marL="285750" indent="-285750">
                        <a:buFont typeface="Arial" pitchFamily="34" charset="0"/>
                        <a:buChar char="•"/>
                      </a:pPr>
                      <a:r>
                        <a:rPr lang="en-US" sz="1600" baseline="0" dirty="0" smtClean="0"/>
                        <a:t>Format the passage to display your observations</a:t>
                      </a:r>
                    </a:p>
                    <a:p>
                      <a:pPr marL="285750" indent="-285750">
                        <a:buFont typeface="Arial" pitchFamily="34" charset="0"/>
                        <a:buChar char="•"/>
                      </a:pPr>
                      <a:r>
                        <a:rPr lang="en-US" sz="1600" baseline="0" dirty="0" err="1" smtClean="0"/>
                        <a:t>Identifiy</a:t>
                      </a:r>
                      <a:r>
                        <a:rPr lang="en-US" sz="1600" baseline="0" dirty="0" smtClean="0"/>
                        <a:t> Key Center and supporting sub paragraphs</a:t>
                      </a:r>
                      <a:endParaRPr lang="en-US" sz="1600" dirty="0" smtClean="0"/>
                    </a:p>
                    <a:p>
                      <a:pPr marL="285750" indent="-285750">
                        <a:buFont typeface="Arial" pitchFamily="34" charset="0"/>
                        <a:buChar char="•"/>
                      </a:pPr>
                      <a:endParaRPr lang="en-US" sz="1600" dirty="0"/>
                    </a:p>
                  </a:txBody>
                  <a:tcPr/>
                </a:tc>
                <a:tc>
                  <a:txBody>
                    <a:bodyPr/>
                    <a:lstStyle/>
                    <a:p>
                      <a:pPr marL="285750" indent="-285750">
                        <a:buFont typeface="Arial" pitchFamily="34" charset="0"/>
                        <a:buChar char="•"/>
                      </a:pPr>
                      <a:r>
                        <a:rPr lang="en-US" sz="1600" baseline="0" dirty="0" smtClean="0"/>
                        <a:t>Identifies Passage Emotion</a:t>
                      </a:r>
                    </a:p>
                    <a:p>
                      <a:pPr marL="285750" indent="-285750">
                        <a:buFont typeface="Arial" pitchFamily="34" charset="0"/>
                        <a:buChar char="•"/>
                      </a:pPr>
                      <a:r>
                        <a:rPr lang="en-US" sz="1600" baseline="0" dirty="0" smtClean="0"/>
                        <a:t>Identifies Players Emotion</a:t>
                      </a:r>
                    </a:p>
                    <a:p>
                      <a:pPr marL="285750" indent="-285750">
                        <a:buFont typeface="Arial" pitchFamily="34" charset="0"/>
                        <a:buChar char="•"/>
                      </a:pPr>
                      <a:r>
                        <a:rPr lang="en-US" sz="1600" baseline="0" dirty="0" smtClean="0"/>
                        <a:t>Emotionally responds to the passage</a:t>
                      </a:r>
                      <a:endParaRPr lang="en-US" sz="1600" dirty="0"/>
                    </a:p>
                  </a:txBody>
                  <a:tcPr/>
                </a:tc>
                <a:tc>
                  <a:txBody>
                    <a:bodyPr/>
                    <a:lstStyle/>
                    <a:p>
                      <a:pPr marL="285750" indent="-285750">
                        <a:buFont typeface="Arial" pitchFamily="34" charset="0"/>
                        <a:buChar char="•"/>
                      </a:pPr>
                      <a:r>
                        <a:rPr lang="en-US" sz="1600" dirty="0" smtClean="0"/>
                        <a:t>Write Say, Obey, Share</a:t>
                      </a:r>
                      <a:endParaRPr lang="en-US" sz="1600" baseline="0" dirty="0" smtClean="0"/>
                    </a:p>
                    <a:p>
                      <a:pPr marL="285750" indent="-285750">
                        <a:buFont typeface="Arial" pitchFamily="34" charset="0"/>
                        <a:buChar char="•"/>
                      </a:pPr>
                      <a:r>
                        <a:rPr lang="en-US" sz="1600" dirty="0" smtClean="0"/>
                        <a:t>Writes</a:t>
                      </a:r>
                      <a:r>
                        <a:rPr lang="en-US" sz="1600" baseline="0" dirty="0" smtClean="0"/>
                        <a:t> HHH questions to teach passage to someone else.</a:t>
                      </a:r>
                      <a:endParaRPr lang="en-US" sz="1600" dirty="0"/>
                    </a:p>
                  </a:txBody>
                  <a:tcPr/>
                </a:tc>
              </a:tr>
            </a:tbl>
          </a:graphicData>
        </a:graphic>
      </p:graphicFrame>
      <p:grpSp>
        <p:nvGrpSpPr>
          <p:cNvPr id="8" name="Group 7"/>
          <p:cNvGrpSpPr/>
          <p:nvPr/>
        </p:nvGrpSpPr>
        <p:grpSpPr>
          <a:xfrm>
            <a:off x="164692" y="3060049"/>
            <a:ext cx="533400" cy="1061885"/>
            <a:chOff x="152400" y="2244213"/>
            <a:chExt cx="533400" cy="1061885"/>
          </a:xfrm>
        </p:grpSpPr>
        <p:sp>
          <p:nvSpPr>
            <p:cNvPr id="6" name="Right Triangle 5"/>
            <p:cNvSpPr/>
            <p:nvPr/>
          </p:nvSpPr>
          <p:spPr>
            <a:xfrm>
              <a:off x="152400" y="2244213"/>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flipV="1">
              <a:off x="152400" y="2772698"/>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ight Triangle 3"/>
          <p:cNvSpPr/>
          <p:nvPr/>
        </p:nvSpPr>
        <p:spPr>
          <a:xfrm>
            <a:off x="152400" y="1915935"/>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159775" y="4635905"/>
            <a:ext cx="1066801" cy="1066800"/>
            <a:chOff x="149941" y="5325396"/>
            <a:chExt cx="1066801" cy="1066800"/>
          </a:xfrm>
        </p:grpSpPr>
        <p:grpSp>
          <p:nvGrpSpPr>
            <p:cNvPr id="9" name="Group 8"/>
            <p:cNvGrpSpPr/>
            <p:nvPr/>
          </p:nvGrpSpPr>
          <p:grpSpPr>
            <a:xfrm>
              <a:off x="149941" y="5325396"/>
              <a:ext cx="533400" cy="1061885"/>
              <a:chOff x="152400" y="2244213"/>
              <a:chExt cx="533400" cy="1061885"/>
            </a:xfrm>
          </p:grpSpPr>
          <p:sp>
            <p:nvSpPr>
              <p:cNvPr id="10" name="Right Triangle 9"/>
              <p:cNvSpPr/>
              <p:nvPr/>
            </p:nvSpPr>
            <p:spPr>
              <a:xfrm>
                <a:off x="152400" y="2244213"/>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p:cNvSpPr/>
              <p:nvPr/>
            </p:nvSpPr>
            <p:spPr>
              <a:xfrm flipV="1">
                <a:off x="152400" y="2772698"/>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p:cNvGrpSpPr/>
            <p:nvPr/>
          </p:nvGrpSpPr>
          <p:grpSpPr>
            <a:xfrm rot="16200000">
              <a:off x="419100" y="5594553"/>
              <a:ext cx="533400" cy="1061885"/>
              <a:chOff x="152400" y="2244213"/>
              <a:chExt cx="533400" cy="1061885"/>
            </a:xfrm>
          </p:grpSpPr>
          <p:sp>
            <p:nvSpPr>
              <p:cNvPr id="13" name="Right Triangle 12"/>
              <p:cNvSpPr/>
              <p:nvPr/>
            </p:nvSpPr>
            <p:spPr>
              <a:xfrm>
                <a:off x="152400" y="2244213"/>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p:cNvSpPr/>
              <p:nvPr/>
            </p:nvSpPr>
            <p:spPr>
              <a:xfrm flipV="1">
                <a:off x="152400" y="2772698"/>
                <a:ext cx="533400" cy="533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 name="Title 1"/>
          <p:cNvSpPr>
            <a:spLocks noGrp="1"/>
          </p:cNvSpPr>
          <p:nvPr>
            <p:ph type="title"/>
          </p:nvPr>
        </p:nvSpPr>
        <p:spPr>
          <a:xfrm>
            <a:off x="605646" y="-253202"/>
            <a:ext cx="8229600" cy="1143000"/>
          </a:xfrm>
        </p:spPr>
        <p:txBody>
          <a:bodyPr>
            <a:noAutofit/>
          </a:bodyPr>
          <a:lstStyle/>
          <a:p>
            <a:r>
              <a:rPr lang="en-US" sz="3200" dirty="0" smtClean="0"/>
              <a:t>Progressing Through Inductive Bible Study (301)</a:t>
            </a:r>
            <a:endParaRPr lang="en-US" sz="3200" baseline="30000" dirty="0"/>
          </a:p>
        </p:txBody>
      </p:sp>
    </p:spTree>
    <p:extLst>
      <p:ext uri="{BB962C8B-B14F-4D97-AF65-F5344CB8AC3E}">
        <p14:creationId xmlns:p14="http://schemas.microsoft.com/office/powerpoint/2010/main" val="3950726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620"/>
            <a:ext cx="8229600" cy="1143000"/>
          </a:xfrm>
        </p:spPr>
        <p:txBody>
          <a:bodyPr>
            <a:noAutofit/>
          </a:bodyPr>
          <a:lstStyle/>
          <a:p>
            <a:r>
              <a:rPr lang="en-US" sz="3600" dirty="0" smtClean="0"/>
              <a:t>Should I Transition from Basic Discipleship to Long-term Discipleship?</a:t>
            </a:r>
            <a:endParaRPr lang="en-US" sz="3600" dirty="0"/>
          </a:p>
        </p:txBody>
      </p:sp>
      <p:sp>
        <p:nvSpPr>
          <p:cNvPr id="3" name="Content Placeholder 2"/>
          <p:cNvSpPr>
            <a:spLocks noGrp="1"/>
          </p:cNvSpPr>
          <p:nvPr>
            <p:ph idx="1"/>
          </p:nvPr>
        </p:nvSpPr>
        <p:spPr>
          <a:xfrm>
            <a:off x="193752" y="954481"/>
            <a:ext cx="8761878" cy="3202938"/>
          </a:xfrm>
        </p:spPr>
        <p:txBody>
          <a:bodyPr>
            <a:noAutofit/>
          </a:bodyPr>
          <a:lstStyle/>
          <a:p>
            <a:r>
              <a:rPr lang="en-US" sz="2800" dirty="0" smtClean="0"/>
              <a:t>Have the majority of your church members achieved the training objectives?</a:t>
            </a:r>
          </a:p>
          <a:p>
            <a:pPr lvl="1"/>
            <a:r>
              <a:rPr lang="en-US" sz="1800" b="1" dirty="0" smtClean="0"/>
              <a:t>Field 1-</a:t>
            </a:r>
            <a:r>
              <a:rPr lang="en-US" sz="1800" dirty="0" smtClean="0"/>
              <a:t>Develop </a:t>
            </a:r>
            <a:r>
              <a:rPr lang="en-US" sz="1800" dirty="0" err="1" smtClean="0"/>
              <a:t>oikos</a:t>
            </a:r>
            <a:r>
              <a:rPr lang="en-US" sz="1800" dirty="0" smtClean="0"/>
              <a:t> map and Pray </a:t>
            </a:r>
            <a:r>
              <a:rPr lang="en-US" sz="1800" dirty="0"/>
              <a:t>daily with </a:t>
            </a:r>
            <a:r>
              <a:rPr lang="en-US" sz="1800" dirty="0" smtClean="0"/>
              <a:t>for </a:t>
            </a:r>
            <a:r>
              <a:rPr lang="en-US" sz="1800" dirty="0" err="1" smtClean="0"/>
              <a:t>oikos</a:t>
            </a:r>
            <a:r>
              <a:rPr lang="en-US" sz="1800" dirty="0" smtClean="0"/>
              <a:t>, conducts regular house of peace searches</a:t>
            </a:r>
          </a:p>
          <a:p>
            <a:pPr lvl="1"/>
            <a:r>
              <a:rPr lang="en-US" sz="1800" b="1" dirty="0" smtClean="0"/>
              <a:t>Field 2-</a:t>
            </a:r>
            <a:r>
              <a:rPr lang="en-US" sz="1800" dirty="0" smtClean="0"/>
              <a:t>Share testimony and the gospel instinctively (about five times weekly). </a:t>
            </a:r>
          </a:p>
          <a:p>
            <a:pPr lvl="1"/>
            <a:r>
              <a:rPr lang="en-US" sz="1800" b="1" dirty="0" smtClean="0"/>
              <a:t>Field 3-</a:t>
            </a:r>
            <a:r>
              <a:rPr lang="en-US" sz="1800" dirty="0" smtClean="0"/>
              <a:t>Train others in basic discipleship, has a legitimate baptism, reading 20 chapters per week, memorizes a verse per week, prays consistently</a:t>
            </a:r>
          </a:p>
          <a:p>
            <a:pPr lvl="1"/>
            <a:r>
              <a:rPr lang="en-US" sz="1800" b="1" dirty="0" smtClean="0"/>
              <a:t>Field 4-</a:t>
            </a:r>
            <a:r>
              <a:rPr lang="en-US" sz="1800" dirty="0" smtClean="0"/>
              <a:t>Commit to God and each other to be a church.</a:t>
            </a:r>
          </a:p>
          <a:p>
            <a:pPr lvl="1"/>
            <a:r>
              <a:rPr lang="en-US" sz="1800" b="1" dirty="0" smtClean="0"/>
              <a:t>Leader Development</a:t>
            </a:r>
            <a:r>
              <a:rPr lang="en-US" sz="1800" dirty="0"/>
              <a:t>-Meet with a two to three person A-Team </a:t>
            </a:r>
            <a:r>
              <a:rPr lang="en-US" sz="1800" dirty="0" smtClean="0"/>
              <a:t>weekly.</a:t>
            </a:r>
          </a:p>
          <a:p>
            <a:r>
              <a:rPr lang="en-US" sz="2800" dirty="0" smtClean="0"/>
              <a:t>Are your church members willing to devote an extra hour a week to studying the scripture on their own?</a:t>
            </a:r>
            <a:endParaRPr lang="en-US" sz="2800" dirty="0"/>
          </a:p>
          <a:p>
            <a:r>
              <a:rPr lang="en-US" sz="2800" dirty="0" smtClean="0"/>
              <a:t>Are your church members willing to meet for two hours instead of one and a half hours</a:t>
            </a:r>
            <a:r>
              <a:rPr lang="en-US" sz="2800" dirty="0" smtClean="0"/>
              <a:t>?</a:t>
            </a:r>
            <a:endParaRPr lang="en-US" sz="2800" dirty="0" smtClean="0"/>
          </a:p>
        </p:txBody>
      </p:sp>
    </p:spTree>
    <p:extLst>
      <p:ext uri="{BB962C8B-B14F-4D97-AF65-F5344CB8AC3E}">
        <p14:creationId xmlns:p14="http://schemas.microsoft.com/office/powerpoint/2010/main" val="8992952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669"/>
            <a:ext cx="8229600" cy="1143000"/>
          </a:xfrm>
        </p:spPr>
        <p:txBody>
          <a:bodyPr>
            <a:normAutofit fontScale="90000"/>
          </a:bodyPr>
          <a:lstStyle/>
          <a:p>
            <a:r>
              <a:rPr lang="en-US" dirty="0" smtClean="0"/>
              <a:t>Using Time in Intermediate Bible Study</a:t>
            </a:r>
            <a:endParaRPr lang="en-US" dirty="0"/>
          </a:p>
        </p:txBody>
      </p:sp>
      <p:sp>
        <p:nvSpPr>
          <p:cNvPr id="3" name="Rectangle 2"/>
          <p:cNvSpPr/>
          <p:nvPr/>
        </p:nvSpPr>
        <p:spPr>
          <a:xfrm>
            <a:off x="457200" y="1215571"/>
            <a:ext cx="2376714" cy="2104571"/>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Look Back 40%</a:t>
            </a:r>
            <a:endParaRPr lang="en-US" dirty="0"/>
          </a:p>
        </p:txBody>
      </p:sp>
      <p:cxnSp>
        <p:nvCxnSpPr>
          <p:cNvPr id="5" name="Straight Connector 4"/>
          <p:cNvCxnSpPr/>
          <p:nvPr/>
        </p:nvCxnSpPr>
        <p:spPr>
          <a:xfrm>
            <a:off x="457200" y="1215572"/>
            <a:ext cx="0" cy="54791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0" y="1085331"/>
            <a:ext cx="301660" cy="369332"/>
          </a:xfrm>
          <a:prstGeom prst="rect">
            <a:avLst/>
          </a:prstGeom>
          <a:noFill/>
        </p:spPr>
        <p:txBody>
          <a:bodyPr wrap="none" rtlCol="0">
            <a:spAutoFit/>
          </a:bodyPr>
          <a:lstStyle/>
          <a:p>
            <a:r>
              <a:rPr lang="en-US" dirty="0" smtClean="0"/>
              <a:t>0</a:t>
            </a:r>
            <a:endParaRPr lang="en-US" dirty="0"/>
          </a:p>
        </p:txBody>
      </p:sp>
      <p:sp>
        <p:nvSpPr>
          <p:cNvPr id="7" name="TextBox 6"/>
          <p:cNvSpPr txBox="1"/>
          <p:nvPr/>
        </p:nvSpPr>
        <p:spPr>
          <a:xfrm>
            <a:off x="0" y="1720331"/>
            <a:ext cx="418654" cy="369332"/>
          </a:xfrm>
          <a:prstGeom prst="rect">
            <a:avLst/>
          </a:prstGeom>
          <a:noFill/>
        </p:spPr>
        <p:txBody>
          <a:bodyPr wrap="none" rtlCol="0">
            <a:spAutoFit/>
          </a:bodyPr>
          <a:lstStyle/>
          <a:p>
            <a:r>
              <a:rPr lang="en-US" dirty="0" smtClean="0"/>
              <a:t>15</a:t>
            </a:r>
            <a:endParaRPr lang="en-US" dirty="0"/>
          </a:p>
        </p:txBody>
      </p:sp>
      <p:sp>
        <p:nvSpPr>
          <p:cNvPr id="8" name="TextBox 7"/>
          <p:cNvSpPr txBox="1"/>
          <p:nvPr/>
        </p:nvSpPr>
        <p:spPr>
          <a:xfrm>
            <a:off x="0" y="2460950"/>
            <a:ext cx="418654" cy="369332"/>
          </a:xfrm>
          <a:prstGeom prst="rect">
            <a:avLst/>
          </a:prstGeom>
          <a:noFill/>
        </p:spPr>
        <p:txBody>
          <a:bodyPr wrap="none" rtlCol="0">
            <a:spAutoFit/>
          </a:bodyPr>
          <a:lstStyle/>
          <a:p>
            <a:r>
              <a:rPr lang="en-US" dirty="0" smtClean="0"/>
              <a:t>30</a:t>
            </a:r>
            <a:endParaRPr lang="en-US" dirty="0"/>
          </a:p>
        </p:txBody>
      </p:sp>
      <p:sp>
        <p:nvSpPr>
          <p:cNvPr id="9" name="TextBox 8"/>
          <p:cNvSpPr txBox="1"/>
          <p:nvPr/>
        </p:nvSpPr>
        <p:spPr>
          <a:xfrm>
            <a:off x="20403" y="3059664"/>
            <a:ext cx="418654" cy="369332"/>
          </a:xfrm>
          <a:prstGeom prst="rect">
            <a:avLst/>
          </a:prstGeom>
          <a:noFill/>
        </p:spPr>
        <p:txBody>
          <a:bodyPr wrap="none" rtlCol="0">
            <a:spAutoFit/>
          </a:bodyPr>
          <a:lstStyle/>
          <a:p>
            <a:r>
              <a:rPr lang="en-US" dirty="0" smtClean="0"/>
              <a:t>45</a:t>
            </a:r>
            <a:endParaRPr lang="en-US" dirty="0"/>
          </a:p>
        </p:txBody>
      </p:sp>
      <p:sp>
        <p:nvSpPr>
          <p:cNvPr id="10" name="TextBox 9"/>
          <p:cNvSpPr txBox="1"/>
          <p:nvPr/>
        </p:nvSpPr>
        <p:spPr>
          <a:xfrm>
            <a:off x="-72572" y="3712807"/>
            <a:ext cx="597414" cy="369332"/>
          </a:xfrm>
          <a:prstGeom prst="rect">
            <a:avLst/>
          </a:prstGeom>
          <a:noFill/>
        </p:spPr>
        <p:txBody>
          <a:bodyPr wrap="none" rtlCol="0">
            <a:spAutoFit/>
          </a:bodyPr>
          <a:lstStyle/>
          <a:p>
            <a:r>
              <a:rPr lang="en-US" dirty="0" smtClean="0"/>
              <a:t>1:00</a:t>
            </a:r>
            <a:endParaRPr lang="en-US" dirty="0"/>
          </a:p>
        </p:txBody>
      </p:sp>
      <p:sp>
        <p:nvSpPr>
          <p:cNvPr id="12" name="TextBox 11"/>
          <p:cNvSpPr txBox="1"/>
          <p:nvPr/>
        </p:nvSpPr>
        <p:spPr>
          <a:xfrm>
            <a:off x="-72572" y="4275236"/>
            <a:ext cx="597414" cy="369332"/>
          </a:xfrm>
          <a:prstGeom prst="rect">
            <a:avLst/>
          </a:prstGeom>
          <a:noFill/>
        </p:spPr>
        <p:txBody>
          <a:bodyPr wrap="none" rtlCol="0">
            <a:spAutoFit/>
          </a:bodyPr>
          <a:lstStyle/>
          <a:p>
            <a:r>
              <a:rPr lang="en-US" dirty="0" smtClean="0"/>
              <a:t>1:15</a:t>
            </a:r>
            <a:endParaRPr lang="en-US" dirty="0"/>
          </a:p>
        </p:txBody>
      </p:sp>
      <p:sp>
        <p:nvSpPr>
          <p:cNvPr id="13" name="TextBox 12"/>
          <p:cNvSpPr txBox="1"/>
          <p:nvPr/>
        </p:nvSpPr>
        <p:spPr>
          <a:xfrm>
            <a:off x="-72572" y="4928378"/>
            <a:ext cx="597414" cy="369332"/>
          </a:xfrm>
          <a:prstGeom prst="rect">
            <a:avLst/>
          </a:prstGeom>
          <a:noFill/>
        </p:spPr>
        <p:txBody>
          <a:bodyPr wrap="none" rtlCol="0">
            <a:spAutoFit/>
          </a:bodyPr>
          <a:lstStyle/>
          <a:p>
            <a:r>
              <a:rPr lang="en-US" dirty="0" smtClean="0"/>
              <a:t>1:30</a:t>
            </a:r>
            <a:endParaRPr lang="en-US" dirty="0"/>
          </a:p>
        </p:txBody>
      </p:sp>
      <p:sp>
        <p:nvSpPr>
          <p:cNvPr id="14" name="TextBox 13"/>
          <p:cNvSpPr txBox="1"/>
          <p:nvPr/>
        </p:nvSpPr>
        <p:spPr>
          <a:xfrm>
            <a:off x="-72572" y="5599664"/>
            <a:ext cx="597414" cy="369332"/>
          </a:xfrm>
          <a:prstGeom prst="rect">
            <a:avLst/>
          </a:prstGeom>
          <a:noFill/>
        </p:spPr>
        <p:txBody>
          <a:bodyPr wrap="none" rtlCol="0">
            <a:spAutoFit/>
          </a:bodyPr>
          <a:lstStyle/>
          <a:p>
            <a:r>
              <a:rPr lang="en-US" dirty="0" smtClean="0"/>
              <a:t>1:45</a:t>
            </a:r>
            <a:endParaRPr lang="en-US" dirty="0"/>
          </a:p>
        </p:txBody>
      </p:sp>
      <p:sp>
        <p:nvSpPr>
          <p:cNvPr id="15" name="TextBox 14"/>
          <p:cNvSpPr txBox="1"/>
          <p:nvPr/>
        </p:nvSpPr>
        <p:spPr>
          <a:xfrm>
            <a:off x="-52168" y="6307235"/>
            <a:ext cx="597414" cy="369332"/>
          </a:xfrm>
          <a:prstGeom prst="rect">
            <a:avLst/>
          </a:prstGeom>
          <a:noFill/>
        </p:spPr>
        <p:txBody>
          <a:bodyPr wrap="none" rtlCol="0">
            <a:spAutoFit/>
          </a:bodyPr>
          <a:lstStyle/>
          <a:p>
            <a:r>
              <a:rPr lang="en-US" dirty="0"/>
              <a:t>2</a:t>
            </a:r>
            <a:r>
              <a:rPr lang="en-US" dirty="0" smtClean="0"/>
              <a:t>:00</a:t>
            </a:r>
            <a:endParaRPr lang="en-US" dirty="0"/>
          </a:p>
        </p:txBody>
      </p:sp>
      <p:sp>
        <p:nvSpPr>
          <p:cNvPr id="16" name="Rectangle 15"/>
          <p:cNvSpPr/>
          <p:nvPr/>
        </p:nvSpPr>
        <p:spPr>
          <a:xfrm>
            <a:off x="439057" y="3320143"/>
            <a:ext cx="2376714" cy="2485571"/>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Look Up 50%</a:t>
            </a:r>
            <a:endParaRPr lang="en-US" dirty="0">
              <a:solidFill>
                <a:schemeClr val="tx1"/>
              </a:solidFill>
            </a:endParaRPr>
          </a:p>
        </p:txBody>
      </p:sp>
      <p:sp>
        <p:nvSpPr>
          <p:cNvPr id="17" name="Rectangle 16"/>
          <p:cNvSpPr/>
          <p:nvPr/>
        </p:nvSpPr>
        <p:spPr>
          <a:xfrm>
            <a:off x="454531" y="5805714"/>
            <a:ext cx="2376714" cy="870852"/>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Look Ahead 10%</a:t>
            </a:r>
            <a:endParaRPr lang="en-US" dirty="0">
              <a:solidFill>
                <a:schemeClr val="tx1"/>
              </a:solidFill>
            </a:endParaRPr>
          </a:p>
        </p:txBody>
      </p:sp>
      <p:sp>
        <p:nvSpPr>
          <p:cNvPr id="18" name="Rectangle 17"/>
          <p:cNvSpPr/>
          <p:nvPr/>
        </p:nvSpPr>
        <p:spPr>
          <a:xfrm>
            <a:off x="5265058" y="1254450"/>
            <a:ext cx="2376714" cy="2664407"/>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Look Back 50%</a:t>
            </a:r>
            <a:endParaRPr lang="en-US" dirty="0"/>
          </a:p>
        </p:txBody>
      </p:sp>
      <p:cxnSp>
        <p:nvCxnSpPr>
          <p:cNvPr id="19" name="Straight Connector 18"/>
          <p:cNvCxnSpPr/>
          <p:nvPr/>
        </p:nvCxnSpPr>
        <p:spPr>
          <a:xfrm>
            <a:off x="5265058" y="1254450"/>
            <a:ext cx="0" cy="5479142"/>
          </a:xfrm>
          <a:prstGeom prst="line">
            <a:avLst/>
          </a:prstGeom>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4807858" y="1124209"/>
            <a:ext cx="301660" cy="369332"/>
          </a:xfrm>
          <a:prstGeom prst="rect">
            <a:avLst/>
          </a:prstGeom>
          <a:noFill/>
        </p:spPr>
        <p:txBody>
          <a:bodyPr wrap="none" rtlCol="0">
            <a:spAutoFit/>
          </a:bodyPr>
          <a:lstStyle/>
          <a:p>
            <a:r>
              <a:rPr lang="en-US" dirty="0" smtClean="0"/>
              <a:t>0</a:t>
            </a:r>
            <a:endParaRPr lang="en-US" dirty="0"/>
          </a:p>
        </p:txBody>
      </p:sp>
      <p:sp>
        <p:nvSpPr>
          <p:cNvPr id="21" name="TextBox 20"/>
          <p:cNvSpPr txBox="1"/>
          <p:nvPr/>
        </p:nvSpPr>
        <p:spPr>
          <a:xfrm>
            <a:off x="4807858" y="1759209"/>
            <a:ext cx="418654" cy="369332"/>
          </a:xfrm>
          <a:prstGeom prst="rect">
            <a:avLst/>
          </a:prstGeom>
          <a:noFill/>
        </p:spPr>
        <p:txBody>
          <a:bodyPr wrap="none" rtlCol="0">
            <a:spAutoFit/>
          </a:bodyPr>
          <a:lstStyle/>
          <a:p>
            <a:r>
              <a:rPr lang="en-US" dirty="0" smtClean="0"/>
              <a:t>15</a:t>
            </a:r>
            <a:endParaRPr lang="en-US" dirty="0"/>
          </a:p>
        </p:txBody>
      </p:sp>
      <p:sp>
        <p:nvSpPr>
          <p:cNvPr id="22" name="TextBox 21"/>
          <p:cNvSpPr txBox="1"/>
          <p:nvPr/>
        </p:nvSpPr>
        <p:spPr>
          <a:xfrm>
            <a:off x="4807858" y="2499828"/>
            <a:ext cx="418654" cy="369332"/>
          </a:xfrm>
          <a:prstGeom prst="rect">
            <a:avLst/>
          </a:prstGeom>
          <a:noFill/>
        </p:spPr>
        <p:txBody>
          <a:bodyPr wrap="none" rtlCol="0">
            <a:spAutoFit/>
          </a:bodyPr>
          <a:lstStyle/>
          <a:p>
            <a:r>
              <a:rPr lang="en-US" dirty="0" smtClean="0"/>
              <a:t>30</a:t>
            </a:r>
            <a:endParaRPr lang="en-US" dirty="0"/>
          </a:p>
        </p:txBody>
      </p:sp>
      <p:sp>
        <p:nvSpPr>
          <p:cNvPr id="23" name="TextBox 22"/>
          <p:cNvSpPr txBox="1"/>
          <p:nvPr/>
        </p:nvSpPr>
        <p:spPr>
          <a:xfrm>
            <a:off x="4828261" y="3098542"/>
            <a:ext cx="418654" cy="369332"/>
          </a:xfrm>
          <a:prstGeom prst="rect">
            <a:avLst/>
          </a:prstGeom>
          <a:noFill/>
        </p:spPr>
        <p:txBody>
          <a:bodyPr wrap="none" rtlCol="0">
            <a:spAutoFit/>
          </a:bodyPr>
          <a:lstStyle/>
          <a:p>
            <a:r>
              <a:rPr lang="en-US" dirty="0" smtClean="0"/>
              <a:t>45</a:t>
            </a:r>
            <a:endParaRPr lang="en-US" dirty="0"/>
          </a:p>
        </p:txBody>
      </p:sp>
      <p:sp>
        <p:nvSpPr>
          <p:cNvPr id="24" name="TextBox 23"/>
          <p:cNvSpPr txBox="1"/>
          <p:nvPr/>
        </p:nvSpPr>
        <p:spPr>
          <a:xfrm>
            <a:off x="4735286" y="3751685"/>
            <a:ext cx="597414" cy="369332"/>
          </a:xfrm>
          <a:prstGeom prst="rect">
            <a:avLst/>
          </a:prstGeom>
          <a:noFill/>
        </p:spPr>
        <p:txBody>
          <a:bodyPr wrap="none" rtlCol="0">
            <a:spAutoFit/>
          </a:bodyPr>
          <a:lstStyle/>
          <a:p>
            <a:r>
              <a:rPr lang="en-US" dirty="0" smtClean="0"/>
              <a:t>1:00</a:t>
            </a:r>
            <a:endParaRPr lang="en-US" dirty="0"/>
          </a:p>
        </p:txBody>
      </p:sp>
      <p:sp>
        <p:nvSpPr>
          <p:cNvPr id="25" name="TextBox 24"/>
          <p:cNvSpPr txBox="1"/>
          <p:nvPr/>
        </p:nvSpPr>
        <p:spPr>
          <a:xfrm>
            <a:off x="4735286" y="4314114"/>
            <a:ext cx="597414" cy="369332"/>
          </a:xfrm>
          <a:prstGeom prst="rect">
            <a:avLst/>
          </a:prstGeom>
          <a:noFill/>
        </p:spPr>
        <p:txBody>
          <a:bodyPr wrap="none" rtlCol="0">
            <a:spAutoFit/>
          </a:bodyPr>
          <a:lstStyle/>
          <a:p>
            <a:r>
              <a:rPr lang="en-US" dirty="0" smtClean="0"/>
              <a:t>1:15</a:t>
            </a:r>
            <a:endParaRPr lang="en-US" dirty="0"/>
          </a:p>
        </p:txBody>
      </p:sp>
      <p:sp>
        <p:nvSpPr>
          <p:cNvPr id="26" name="TextBox 25"/>
          <p:cNvSpPr txBox="1"/>
          <p:nvPr/>
        </p:nvSpPr>
        <p:spPr>
          <a:xfrm>
            <a:off x="4735286" y="4967256"/>
            <a:ext cx="597414" cy="369332"/>
          </a:xfrm>
          <a:prstGeom prst="rect">
            <a:avLst/>
          </a:prstGeom>
          <a:noFill/>
        </p:spPr>
        <p:txBody>
          <a:bodyPr wrap="none" rtlCol="0">
            <a:spAutoFit/>
          </a:bodyPr>
          <a:lstStyle/>
          <a:p>
            <a:r>
              <a:rPr lang="en-US" dirty="0" smtClean="0"/>
              <a:t>1:30</a:t>
            </a:r>
            <a:endParaRPr lang="en-US" dirty="0"/>
          </a:p>
        </p:txBody>
      </p:sp>
      <p:sp>
        <p:nvSpPr>
          <p:cNvPr id="27" name="TextBox 26"/>
          <p:cNvSpPr txBox="1"/>
          <p:nvPr/>
        </p:nvSpPr>
        <p:spPr>
          <a:xfrm>
            <a:off x="4735286" y="5638542"/>
            <a:ext cx="597414" cy="369332"/>
          </a:xfrm>
          <a:prstGeom prst="rect">
            <a:avLst/>
          </a:prstGeom>
          <a:noFill/>
        </p:spPr>
        <p:txBody>
          <a:bodyPr wrap="none" rtlCol="0">
            <a:spAutoFit/>
          </a:bodyPr>
          <a:lstStyle/>
          <a:p>
            <a:r>
              <a:rPr lang="en-US" dirty="0" smtClean="0"/>
              <a:t>1:45</a:t>
            </a:r>
            <a:endParaRPr lang="en-US" dirty="0"/>
          </a:p>
        </p:txBody>
      </p:sp>
      <p:sp>
        <p:nvSpPr>
          <p:cNvPr id="28" name="TextBox 27"/>
          <p:cNvSpPr txBox="1"/>
          <p:nvPr/>
        </p:nvSpPr>
        <p:spPr>
          <a:xfrm>
            <a:off x="4755690" y="6346113"/>
            <a:ext cx="597414" cy="369332"/>
          </a:xfrm>
          <a:prstGeom prst="rect">
            <a:avLst/>
          </a:prstGeom>
          <a:noFill/>
        </p:spPr>
        <p:txBody>
          <a:bodyPr wrap="none" rtlCol="0">
            <a:spAutoFit/>
          </a:bodyPr>
          <a:lstStyle/>
          <a:p>
            <a:r>
              <a:rPr lang="en-US" dirty="0"/>
              <a:t>2</a:t>
            </a:r>
            <a:r>
              <a:rPr lang="en-US" dirty="0" smtClean="0"/>
              <a:t>:00</a:t>
            </a:r>
            <a:endParaRPr lang="en-US" dirty="0"/>
          </a:p>
        </p:txBody>
      </p:sp>
      <p:sp>
        <p:nvSpPr>
          <p:cNvPr id="29" name="Rectangle 28"/>
          <p:cNvSpPr/>
          <p:nvPr/>
        </p:nvSpPr>
        <p:spPr>
          <a:xfrm>
            <a:off x="5265058" y="3918858"/>
            <a:ext cx="2376714" cy="1233714"/>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Look Up 25%</a:t>
            </a:r>
            <a:endParaRPr lang="en-US" dirty="0">
              <a:solidFill>
                <a:schemeClr val="tx1"/>
              </a:solidFill>
            </a:endParaRPr>
          </a:p>
        </p:txBody>
      </p:sp>
      <p:sp>
        <p:nvSpPr>
          <p:cNvPr id="30" name="Rectangle 29"/>
          <p:cNvSpPr/>
          <p:nvPr/>
        </p:nvSpPr>
        <p:spPr>
          <a:xfrm>
            <a:off x="5262389" y="5152573"/>
            <a:ext cx="2376714" cy="1562872"/>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Look Ahead 25%</a:t>
            </a:r>
            <a:endParaRPr lang="en-US" dirty="0">
              <a:solidFill>
                <a:schemeClr val="tx1"/>
              </a:solidFill>
            </a:endParaRPr>
          </a:p>
        </p:txBody>
      </p:sp>
      <p:sp>
        <p:nvSpPr>
          <p:cNvPr id="31" name="TextBox 30"/>
          <p:cNvSpPr txBox="1"/>
          <p:nvPr/>
        </p:nvSpPr>
        <p:spPr>
          <a:xfrm>
            <a:off x="1143003" y="885758"/>
            <a:ext cx="893844" cy="369332"/>
          </a:xfrm>
          <a:prstGeom prst="rect">
            <a:avLst/>
          </a:prstGeom>
          <a:noFill/>
        </p:spPr>
        <p:txBody>
          <a:bodyPr wrap="none" rtlCol="0">
            <a:spAutoFit/>
          </a:bodyPr>
          <a:lstStyle/>
          <a:p>
            <a:r>
              <a:rPr lang="en-US" dirty="0" smtClean="0"/>
              <a:t>Week 1</a:t>
            </a:r>
            <a:endParaRPr lang="en-US" dirty="0"/>
          </a:p>
        </p:txBody>
      </p:sp>
      <p:sp>
        <p:nvSpPr>
          <p:cNvPr id="32" name="TextBox 31"/>
          <p:cNvSpPr txBox="1"/>
          <p:nvPr/>
        </p:nvSpPr>
        <p:spPr>
          <a:xfrm>
            <a:off x="6005289" y="881876"/>
            <a:ext cx="893844" cy="369332"/>
          </a:xfrm>
          <a:prstGeom prst="rect">
            <a:avLst/>
          </a:prstGeom>
          <a:noFill/>
        </p:spPr>
        <p:txBody>
          <a:bodyPr wrap="none" rtlCol="0">
            <a:spAutoFit/>
          </a:bodyPr>
          <a:lstStyle/>
          <a:p>
            <a:r>
              <a:rPr lang="en-US" dirty="0" smtClean="0"/>
              <a:t>Week 2</a:t>
            </a:r>
            <a:endParaRPr lang="en-US" dirty="0"/>
          </a:p>
        </p:txBody>
      </p:sp>
      <p:sp>
        <p:nvSpPr>
          <p:cNvPr id="33" name="TextBox 32"/>
          <p:cNvSpPr txBox="1"/>
          <p:nvPr/>
        </p:nvSpPr>
        <p:spPr>
          <a:xfrm>
            <a:off x="2833914" y="1258324"/>
            <a:ext cx="1592944" cy="1015663"/>
          </a:xfrm>
          <a:prstGeom prst="rect">
            <a:avLst/>
          </a:prstGeom>
          <a:noFill/>
        </p:spPr>
        <p:txBody>
          <a:bodyPr wrap="square" rtlCol="0">
            <a:spAutoFit/>
          </a:bodyPr>
          <a:lstStyle/>
          <a:p>
            <a:pPr marL="228600" indent="-228600">
              <a:buAutoNum type="arabicPeriod"/>
            </a:pPr>
            <a:r>
              <a:rPr lang="en-US" sz="1200" dirty="0" smtClean="0"/>
              <a:t>Pastoral Care</a:t>
            </a:r>
          </a:p>
          <a:p>
            <a:pPr marL="228600" indent="-228600">
              <a:buAutoNum type="arabicPeriod"/>
            </a:pPr>
            <a:r>
              <a:rPr lang="en-US" sz="1200" dirty="0" smtClean="0"/>
              <a:t>How did obeying last study go?</a:t>
            </a:r>
          </a:p>
          <a:p>
            <a:pPr marL="228600" indent="-228600">
              <a:buAutoNum type="arabicPeriod"/>
            </a:pPr>
            <a:r>
              <a:rPr lang="en-US" sz="1200" dirty="0" smtClean="0"/>
              <a:t>Extensive Prayer</a:t>
            </a:r>
          </a:p>
          <a:p>
            <a:pPr marL="228600" indent="-228600">
              <a:buAutoNum type="arabicPeriod"/>
            </a:pPr>
            <a:r>
              <a:rPr lang="en-US" sz="1200" dirty="0" smtClean="0"/>
              <a:t>Vision Casting</a:t>
            </a:r>
            <a:endParaRPr lang="en-US" sz="1200" dirty="0"/>
          </a:p>
        </p:txBody>
      </p:sp>
      <p:sp>
        <p:nvSpPr>
          <p:cNvPr id="34" name="TextBox 33"/>
          <p:cNvSpPr txBox="1"/>
          <p:nvPr/>
        </p:nvSpPr>
        <p:spPr>
          <a:xfrm>
            <a:off x="2833914" y="3320143"/>
            <a:ext cx="1592944" cy="1754327"/>
          </a:xfrm>
          <a:prstGeom prst="rect">
            <a:avLst/>
          </a:prstGeom>
          <a:noFill/>
        </p:spPr>
        <p:txBody>
          <a:bodyPr wrap="square" rtlCol="0">
            <a:spAutoFit/>
          </a:bodyPr>
          <a:lstStyle/>
          <a:p>
            <a:r>
              <a:rPr lang="en-US" sz="1200" dirty="0" smtClean="0"/>
              <a:t>5.  New Lesson</a:t>
            </a:r>
          </a:p>
          <a:p>
            <a:r>
              <a:rPr lang="en-US" sz="1200" dirty="0" smtClean="0"/>
              <a:t>What verses most spoke to you?</a:t>
            </a:r>
          </a:p>
          <a:p>
            <a:r>
              <a:rPr lang="en-US" sz="1200" dirty="0" smtClean="0"/>
              <a:t>What are your conclusions on the topic?</a:t>
            </a:r>
          </a:p>
          <a:p>
            <a:r>
              <a:rPr lang="en-US" sz="1200" dirty="0" smtClean="0"/>
              <a:t>Wrestle as a community with the topic</a:t>
            </a:r>
            <a:r>
              <a:rPr lang="en-US" sz="1200" dirty="0"/>
              <a:t>.</a:t>
            </a:r>
            <a:endParaRPr lang="en-US" sz="1200" dirty="0" smtClean="0"/>
          </a:p>
        </p:txBody>
      </p:sp>
      <p:sp>
        <p:nvSpPr>
          <p:cNvPr id="35" name="TextBox 34"/>
          <p:cNvSpPr txBox="1"/>
          <p:nvPr/>
        </p:nvSpPr>
        <p:spPr>
          <a:xfrm>
            <a:off x="2815770" y="5823853"/>
            <a:ext cx="1919515" cy="1200329"/>
          </a:xfrm>
          <a:prstGeom prst="rect">
            <a:avLst/>
          </a:prstGeom>
          <a:noFill/>
        </p:spPr>
        <p:txBody>
          <a:bodyPr wrap="square" rtlCol="0">
            <a:spAutoFit/>
          </a:bodyPr>
          <a:lstStyle/>
          <a:p>
            <a:pPr marL="228600" indent="-228600">
              <a:buAutoNum type="arabicPeriod" startAt="6"/>
            </a:pPr>
            <a:r>
              <a:rPr lang="en-US" sz="1200" dirty="0" smtClean="0"/>
              <a:t>Practice Weak Skills from Commands</a:t>
            </a:r>
          </a:p>
          <a:p>
            <a:pPr marL="228600" indent="-228600">
              <a:buAutoNum type="arabicPeriod" startAt="6"/>
            </a:pPr>
            <a:r>
              <a:rPr lang="en-US" sz="1200" dirty="0" smtClean="0"/>
              <a:t>Review Missed Applications as necessary</a:t>
            </a:r>
          </a:p>
          <a:p>
            <a:endParaRPr lang="en-US" sz="1200" dirty="0"/>
          </a:p>
        </p:txBody>
      </p:sp>
      <p:sp>
        <p:nvSpPr>
          <p:cNvPr id="36" name="TextBox 35"/>
          <p:cNvSpPr txBox="1"/>
          <p:nvPr/>
        </p:nvSpPr>
        <p:spPr>
          <a:xfrm>
            <a:off x="7641772" y="1288430"/>
            <a:ext cx="1338942" cy="646331"/>
          </a:xfrm>
          <a:prstGeom prst="rect">
            <a:avLst/>
          </a:prstGeom>
          <a:noFill/>
        </p:spPr>
        <p:txBody>
          <a:bodyPr wrap="square" rtlCol="0">
            <a:spAutoFit/>
          </a:bodyPr>
          <a:lstStyle/>
          <a:p>
            <a:pPr marL="228600" indent="-228600">
              <a:buAutoNum type="arabicPeriod"/>
            </a:pPr>
            <a:r>
              <a:rPr lang="en-US" sz="1200" dirty="0" smtClean="0"/>
              <a:t>Prayer</a:t>
            </a:r>
          </a:p>
          <a:p>
            <a:pPr marL="228600" indent="-228600">
              <a:buAutoNum type="arabicPeriod"/>
            </a:pPr>
            <a:r>
              <a:rPr lang="en-US" sz="1200" dirty="0" smtClean="0"/>
              <a:t>Accountability</a:t>
            </a:r>
          </a:p>
          <a:p>
            <a:pPr marL="228600" indent="-228600">
              <a:buAutoNum type="arabicPeriod"/>
            </a:pPr>
            <a:r>
              <a:rPr lang="en-US" sz="1200" dirty="0" smtClean="0"/>
              <a:t>Iron on Iron.</a:t>
            </a:r>
          </a:p>
        </p:txBody>
      </p:sp>
      <p:sp>
        <p:nvSpPr>
          <p:cNvPr id="37" name="TextBox 36"/>
          <p:cNvSpPr txBox="1"/>
          <p:nvPr/>
        </p:nvSpPr>
        <p:spPr>
          <a:xfrm>
            <a:off x="7639102" y="3982517"/>
            <a:ext cx="1504897" cy="830997"/>
          </a:xfrm>
          <a:prstGeom prst="rect">
            <a:avLst/>
          </a:prstGeom>
          <a:noFill/>
        </p:spPr>
        <p:txBody>
          <a:bodyPr wrap="square" rtlCol="0">
            <a:spAutoFit/>
          </a:bodyPr>
          <a:lstStyle/>
          <a:p>
            <a:pPr marL="228600" indent="-228600">
              <a:buAutoNum type="arabicPeriod" startAt="5"/>
            </a:pPr>
            <a:r>
              <a:rPr lang="en-US" sz="1200" dirty="0" smtClean="0"/>
              <a:t>New Lesson</a:t>
            </a:r>
          </a:p>
          <a:p>
            <a:r>
              <a:rPr lang="en-US" sz="1200" dirty="0" smtClean="0"/>
              <a:t>Final </a:t>
            </a:r>
            <a:r>
              <a:rPr lang="en-US" sz="1200" dirty="0" err="1" smtClean="0"/>
              <a:t>Conclussions</a:t>
            </a:r>
            <a:endParaRPr lang="en-US" sz="1200" dirty="0" smtClean="0"/>
          </a:p>
          <a:p>
            <a:r>
              <a:rPr lang="en-US" sz="1200" dirty="0" smtClean="0"/>
              <a:t>Wrestle more as a church.</a:t>
            </a:r>
            <a:endParaRPr lang="en-US" sz="1200" dirty="0"/>
          </a:p>
        </p:txBody>
      </p:sp>
      <p:sp>
        <p:nvSpPr>
          <p:cNvPr id="38" name="TextBox 37"/>
          <p:cNvSpPr txBox="1"/>
          <p:nvPr/>
        </p:nvSpPr>
        <p:spPr>
          <a:xfrm>
            <a:off x="7641772" y="5152572"/>
            <a:ext cx="1338942" cy="1384995"/>
          </a:xfrm>
          <a:prstGeom prst="rect">
            <a:avLst/>
          </a:prstGeom>
          <a:noFill/>
        </p:spPr>
        <p:txBody>
          <a:bodyPr wrap="square" rtlCol="0">
            <a:spAutoFit/>
          </a:bodyPr>
          <a:lstStyle/>
          <a:p>
            <a:r>
              <a:rPr lang="en-US" sz="1200" dirty="0" smtClean="0"/>
              <a:t>6.  Practice Weak Skills from Commands.</a:t>
            </a:r>
          </a:p>
          <a:p>
            <a:r>
              <a:rPr lang="en-US" sz="1200" dirty="0" smtClean="0"/>
              <a:t>7.  Everyone give</a:t>
            </a:r>
          </a:p>
          <a:p>
            <a:r>
              <a:rPr lang="en-US" sz="1200" dirty="0" smtClean="0"/>
              <a:t>Say</a:t>
            </a:r>
          </a:p>
          <a:p>
            <a:r>
              <a:rPr lang="en-US" sz="1200" dirty="0" smtClean="0"/>
              <a:t>Obey</a:t>
            </a:r>
          </a:p>
          <a:p>
            <a:r>
              <a:rPr lang="en-US" sz="1200" dirty="0" smtClean="0"/>
              <a:t>Share</a:t>
            </a:r>
          </a:p>
        </p:txBody>
      </p:sp>
    </p:spTree>
    <p:extLst>
      <p:ext uri="{BB962C8B-B14F-4D97-AF65-F5344CB8AC3E}">
        <p14:creationId xmlns:p14="http://schemas.microsoft.com/office/powerpoint/2010/main" val="98994024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0"/>
            <a:ext cx="8229600" cy="6858000"/>
          </a:xfrm>
        </p:spPr>
        <p:txBody>
          <a:bodyPr>
            <a:normAutofit fontScale="47500" lnSpcReduction="20000"/>
          </a:bodyPr>
          <a:lstStyle/>
          <a:p>
            <a:pPr marL="0" indent="0" algn="ctr">
              <a:buNone/>
            </a:pPr>
            <a:r>
              <a:rPr lang="en-US" sz="4200" b="1" dirty="0"/>
              <a:t>Leading </a:t>
            </a:r>
            <a:r>
              <a:rPr lang="en-US" sz="4200" b="1" dirty="0" err="1" smtClean="0"/>
              <a:t>Longterm</a:t>
            </a:r>
            <a:r>
              <a:rPr lang="en-US" sz="4200" b="1" dirty="0" smtClean="0"/>
              <a:t> Discipleship-Example 3/3</a:t>
            </a:r>
            <a:r>
              <a:rPr lang="en-US" b="1" dirty="0"/>
              <a:t> </a:t>
            </a:r>
            <a:endParaRPr lang="en-US" dirty="0"/>
          </a:p>
          <a:p>
            <a:pPr marL="0" indent="0">
              <a:buNone/>
            </a:pPr>
            <a:r>
              <a:rPr lang="en-US" sz="3400" b="1" dirty="0"/>
              <a:t>Look Back:</a:t>
            </a:r>
            <a:endParaRPr lang="en-US" sz="3400" dirty="0"/>
          </a:p>
          <a:p>
            <a:pPr marL="0" indent="0">
              <a:buNone/>
            </a:pPr>
            <a:r>
              <a:rPr lang="en-US" sz="3400" dirty="0"/>
              <a:t>1.  Pastoral Care.  Ask how each member’s church, A-team, or disciple is doing.</a:t>
            </a:r>
          </a:p>
          <a:p>
            <a:pPr marL="0" indent="0">
              <a:buNone/>
            </a:pPr>
            <a:r>
              <a:rPr lang="en-US" sz="3400" dirty="0"/>
              <a:t> </a:t>
            </a:r>
          </a:p>
          <a:p>
            <a:pPr marL="0" indent="0">
              <a:buNone/>
            </a:pPr>
            <a:r>
              <a:rPr lang="en-US" sz="3400" dirty="0"/>
              <a:t>2.  Prayer and worship.</a:t>
            </a:r>
          </a:p>
          <a:p>
            <a:pPr marL="0" indent="0">
              <a:buNone/>
            </a:pPr>
            <a:r>
              <a:rPr lang="en-US" sz="3400" dirty="0"/>
              <a:t> </a:t>
            </a:r>
          </a:p>
          <a:p>
            <a:pPr marL="0" indent="0">
              <a:buNone/>
            </a:pPr>
            <a:r>
              <a:rPr lang="en-US" sz="3400" dirty="0"/>
              <a:t>3.  Loving Accountability.  Each week:</a:t>
            </a:r>
          </a:p>
          <a:p>
            <a:pPr marL="0" indent="0">
              <a:buNone/>
            </a:pPr>
            <a:r>
              <a:rPr lang="en-US" sz="3400" dirty="0"/>
              <a:t>	A.  Ask, did you obey God what God told you to do from last week’s study?  </a:t>
            </a:r>
          </a:p>
          <a:p>
            <a:pPr marL="0" indent="0">
              <a:buNone/>
            </a:pPr>
            <a:r>
              <a:rPr lang="en-US" sz="3400" dirty="0"/>
              <a:t>	B.  Choose one of the following commitments from the foundations study to ask about: share the gospel five times, read twenty chapters, meet with an A-team.</a:t>
            </a:r>
          </a:p>
          <a:p>
            <a:pPr marL="0" indent="0">
              <a:buNone/>
            </a:pPr>
            <a:r>
              <a:rPr lang="en-US" sz="3400" dirty="0"/>
              <a:t>	C.  Quote scripture.</a:t>
            </a:r>
          </a:p>
          <a:p>
            <a:pPr marL="0" indent="0">
              <a:buNone/>
            </a:pPr>
            <a:r>
              <a:rPr lang="en-US" sz="3400" dirty="0"/>
              <a:t> </a:t>
            </a:r>
          </a:p>
          <a:p>
            <a:pPr marL="0" indent="0">
              <a:buNone/>
            </a:pPr>
            <a:r>
              <a:rPr lang="en-US" sz="3400" dirty="0"/>
              <a:t>4.  Vision Casting.  Take 3-5 minutes to remind everyone of the direction.</a:t>
            </a:r>
          </a:p>
          <a:p>
            <a:pPr marL="0" indent="0">
              <a:buNone/>
            </a:pPr>
            <a:r>
              <a:rPr lang="en-US" sz="3400" dirty="0"/>
              <a:t> </a:t>
            </a:r>
          </a:p>
          <a:p>
            <a:pPr marL="0" indent="0">
              <a:buNone/>
            </a:pPr>
            <a:r>
              <a:rPr lang="en-US" sz="3400" b="1" dirty="0"/>
              <a:t>Look Up:</a:t>
            </a:r>
            <a:endParaRPr lang="en-US" sz="3400" dirty="0"/>
          </a:p>
          <a:p>
            <a:pPr marL="0" indent="0">
              <a:buNone/>
            </a:pPr>
            <a:r>
              <a:rPr lang="en-US" sz="3400" dirty="0"/>
              <a:t>5.  Convictions Study:</a:t>
            </a:r>
          </a:p>
          <a:p>
            <a:pPr marL="0" indent="0">
              <a:buNone/>
            </a:pPr>
            <a:r>
              <a:rPr lang="en-US" sz="3400" i="1" dirty="0"/>
              <a:t>Head:</a:t>
            </a:r>
            <a:r>
              <a:rPr lang="en-US" sz="3400" dirty="0"/>
              <a:t>  What was the best observation that you made from the scriptures.</a:t>
            </a:r>
          </a:p>
          <a:p>
            <a:pPr marL="0" indent="0">
              <a:buNone/>
            </a:pPr>
            <a:r>
              <a:rPr lang="en-US" sz="3400" i="1" dirty="0"/>
              <a:t>Heart:</a:t>
            </a:r>
            <a:r>
              <a:rPr lang="en-US" sz="3400" dirty="0"/>
              <a:t>  </a:t>
            </a:r>
            <a:r>
              <a:rPr lang="en-US" sz="3400" dirty="0" smtClean="0"/>
              <a:t>What </a:t>
            </a:r>
            <a:r>
              <a:rPr lang="en-US" sz="3400" dirty="0" smtClean="0"/>
              <a:t>did God say to you</a:t>
            </a:r>
            <a:r>
              <a:rPr lang="en-US" sz="3400" dirty="0" smtClean="0"/>
              <a:t>.  </a:t>
            </a:r>
            <a:r>
              <a:rPr lang="en-US" sz="3400" dirty="0"/>
              <a:t>Spend most of your time here.</a:t>
            </a:r>
          </a:p>
          <a:p>
            <a:pPr marL="0" indent="0">
              <a:buNone/>
            </a:pPr>
            <a:r>
              <a:rPr lang="en-US" sz="3400" i="1" dirty="0"/>
              <a:t>Hand:</a:t>
            </a:r>
            <a:r>
              <a:rPr lang="en-US" sz="3400" dirty="0"/>
              <a:t>  Ask each person for a Say, Obey, Share.</a:t>
            </a:r>
          </a:p>
          <a:p>
            <a:pPr marL="0" indent="0">
              <a:buNone/>
            </a:pPr>
            <a:r>
              <a:rPr lang="en-US" sz="3400" dirty="0"/>
              <a:t> </a:t>
            </a:r>
          </a:p>
          <a:p>
            <a:pPr marL="0" indent="0">
              <a:buNone/>
            </a:pPr>
            <a:r>
              <a:rPr lang="en-US" sz="3400" b="1" dirty="0"/>
              <a:t>Look Ahead:</a:t>
            </a:r>
            <a:endParaRPr lang="en-US" sz="3400" dirty="0"/>
          </a:p>
          <a:p>
            <a:pPr marL="0" indent="0">
              <a:buNone/>
            </a:pPr>
            <a:r>
              <a:rPr lang="en-US" sz="3400" dirty="0"/>
              <a:t>6.  Practice.  Practice a skill that the church is weak on.</a:t>
            </a:r>
          </a:p>
          <a:p>
            <a:pPr marL="0" indent="0">
              <a:buNone/>
            </a:pPr>
            <a:r>
              <a:rPr lang="en-US" sz="3400" dirty="0"/>
              <a:t> </a:t>
            </a:r>
          </a:p>
          <a:p>
            <a:pPr marL="0" indent="0">
              <a:buNone/>
            </a:pPr>
            <a:r>
              <a:rPr lang="en-US" sz="3400" dirty="0"/>
              <a:t>7.  Goal setting.  Write down each disciple’s goal from their application; make sure everyone agrees on what they will be held accountable to.</a:t>
            </a:r>
          </a:p>
          <a:p>
            <a:endParaRPr lang="en-US" dirty="0"/>
          </a:p>
        </p:txBody>
      </p:sp>
    </p:spTree>
    <p:extLst>
      <p:ext uri="{BB962C8B-B14F-4D97-AF65-F5344CB8AC3E}">
        <p14:creationId xmlns:p14="http://schemas.microsoft.com/office/powerpoint/2010/main" val="3641064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Conviction Study (401)</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58895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408</TotalTime>
  <Words>1237</Words>
  <Application>Microsoft Macintosh PowerPoint</Application>
  <PresentationFormat>On-screen Show (4:3)</PresentationFormat>
  <Paragraphs>221</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Long Term Discipleship</vt:lpstr>
      <vt:lpstr>No Place Left Army Long Term Discipleship Plan </vt:lpstr>
      <vt:lpstr>Traditional Bible Study Paradigm v. Head, Heart, Hands Paradigm</vt:lpstr>
      <vt:lpstr>Head, Heart, Hands Fractal1</vt:lpstr>
      <vt:lpstr>Progressing Through Inductive Bible Study (301)</vt:lpstr>
      <vt:lpstr>Should I Transition from Basic Discipleship to Long-term Discipleship?</vt:lpstr>
      <vt:lpstr>Using Time in Intermediate Bible Study</vt:lpstr>
      <vt:lpstr>PowerPoint Presentation</vt:lpstr>
      <vt:lpstr>Conviction Study (401)</vt:lpstr>
      <vt:lpstr>Conviction Study Endstate (401)</vt:lpstr>
      <vt:lpstr>Recommended Convictions and Order</vt:lpstr>
      <vt:lpstr>Biblical Concepts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Traditional Bible Study Paradigm v. Head, Heart, Hands Paradigm</dc:title>
  <dc:creator>Jim McKnight</dc:creator>
  <cp:lastModifiedBy>Jim McKnight</cp:lastModifiedBy>
  <cp:revision>21</cp:revision>
  <dcterms:created xsi:type="dcterms:W3CDTF">2014-05-23T23:48:16Z</dcterms:created>
  <dcterms:modified xsi:type="dcterms:W3CDTF">2017-01-18T00:02:17Z</dcterms:modified>
</cp:coreProperties>
</file>